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561" r:id="rId1"/>
    <p:sldMasterId id="2147484856" r:id="rId2"/>
    <p:sldMasterId id="2147484953" r:id="rId3"/>
    <p:sldMasterId id="2147484955" r:id="rId4"/>
    <p:sldMasterId id="2147483648" r:id="rId5"/>
    <p:sldMasterId id="2147485564" r:id="rId6"/>
    <p:sldMasterId id="2147484676" r:id="rId7"/>
    <p:sldMasterId id="2147484858" r:id="rId8"/>
    <p:sldMasterId id="2147484957" r:id="rId9"/>
    <p:sldMasterId id="2147484959" r:id="rId10"/>
    <p:sldMasterId id="2147483682" r:id="rId11"/>
    <p:sldMasterId id="2147484666" r:id="rId12"/>
    <p:sldMasterId id="2147484373" r:id="rId13"/>
    <p:sldMasterId id="2147485800" r:id="rId14"/>
    <p:sldMasterId id="2147483915" r:id="rId15"/>
    <p:sldMasterId id="2147484374" r:id="rId16"/>
    <p:sldMasterId id="2147485062" r:id="rId17"/>
    <p:sldMasterId id="2147485186" r:id="rId18"/>
    <p:sldMasterId id="2147486068" r:id="rId19"/>
    <p:sldMasterId id="2147486080" r:id="rId20"/>
  </p:sldMasterIdLst>
  <p:notesMasterIdLst>
    <p:notesMasterId r:id="rId57"/>
  </p:notesMasterIdLst>
  <p:handoutMasterIdLst>
    <p:handoutMasterId r:id="rId58"/>
  </p:handoutMasterIdLst>
  <p:sldIdLst>
    <p:sldId id="257" r:id="rId21"/>
    <p:sldId id="370" r:id="rId22"/>
    <p:sldId id="377" r:id="rId23"/>
    <p:sldId id="378" r:id="rId24"/>
    <p:sldId id="379" r:id="rId25"/>
    <p:sldId id="380" r:id="rId26"/>
    <p:sldId id="381" r:id="rId27"/>
    <p:sldId id="382" r:id="rId28"/>
    <p:sldId id="369" r:id="rId29"/>
    <p:sldId id="305" r:id="rId30"/>
    <p:sldId id="306" r:id="rId31"/>
    <p:sldId id="307" r:id="rId32"/>
    <p:sldId id="308" r:id="rId33"/>
    <p:sldId id="309" r:id="rId34"/>
    <p:sldId id="375" r:id="rId35"/>
    <p:sldId id="345" r:id="rId36"/>
    <p:sldId id="367" r:id="rId37"/>
    <p:sldId id="383" r:id="rId38"/>
    <p:sldId id="337" r:id="rId39"/>
    <p:sldId id="339" r:id="rId40"/>
    <p:sldId id="384" r:id="rId41"/>
    <p:sldId id="386" r:id="rId42"/>
    <p:sldId id="387" r:id="rId43"/>
    <p:sldId id="398" r:id="rId44"/>
    <p:sldId id="397" r:id="rId45"/>
    <p:sldId id="393" r:id="rId46"/>
    <p:sldId id="394" r:id="rId47"/>
    <p:sldId id="385" r:id="rId48"/>
    <p:sldId id="388" r:id="rId49"/>
    <p:sldId id="389" r:id="rId50"/>
    <p:sldId id="391" r:id="rId51"/>
    <p:sldId id="395" r:id="rId52"/>
    <p:sldId id="392" r:id="rId53"/>
    <p:sldId id="396" r:id="rId54"/>
    <p:sldId id="342" r:id="rId55"/>
    <p:sldId id="286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D189BC-839C-47D2-AE10-58BB029A94EE}" type="datetime1">
              <a:rPr lang="en-US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8A29C8-EB9D-4723-A5BD-BDF3BBEC1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274EEA-EA40-4D31-903F-AFCCAE00C08C}" type="datetime1">
              <a:rPr lang="en-US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91BE05-8BA7-4D81-8027-F34E8465C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6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4" name="Rectangle 3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02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40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9509D-BB3C-4D76-A2E1-41D6A000E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65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774117-C000-410A-84A2-AF88F7847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32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10DA5-323D-4FCD-9888-7107C44EE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2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7BA04E-A399-43F5-8494-764C7F593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21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CB73D0-1F98-4B8E-A214-B5BBCA060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28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143937-E5C4-4F80-815D-7DEF26BFE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871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8148F-26E9-4FCD-A0D6-F4C820CA8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0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7E5C1B-1D05-4150-B580-B0225AE4D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228500-8093-4DEE-B58E-C7E7DA51F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22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18BCF1-46D0-4301-AAAD-82E959262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6634475-0594-4493-B1F9-4D9BBACDD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84A017-917B-4D0B-B506-5543C2FC8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164B28-8C2A-4388-A950-D5F07F713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034A8-F62D-4B04-8AB5-5E4B68F67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876B4-69CD-45B0-A634-FAD3D760D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1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DD90D-6D2B-4D85-B293-1ABC8FB61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6DB7CC-DDAC-42D0-AE5D-E6A5A3143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3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FD74E0-9A0A-4913-9A8D-665FEE2E8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028A3-748C-4359-80B6-997628EEA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136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5C0F4-18F5-42AF-A262-6D09F747A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7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FB082-2D38-4E56-839E-820233523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7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119EB9-AFCA-49EF-B30E-4C6C0F29A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4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48C72E-2F98-4755-B85B-7E472235D6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EB58F7-8486-46BF-9340-814599200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1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A3678E-571D-44F6-B76E-4F3CA268D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3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5CD957-980D-49B5-B8BF-FC5DD80A9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42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E454B-4F89-4902-8AC3-77E83C4DF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5876E-B3F8-453D-944E-3D239B249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5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B1BD4C-07FB-4A1D-8869-C5BEC8D18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54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7AE29-0FFB-4C7B-BAA7-BC5C76A51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5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BD5B4-97BA-4243-862A-812B15D81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4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6625C-D471-4728-955F-28484395A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33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71625A-2235-492D-802E-807618D0A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7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E1C66-7237-4307-8124-1CFED833F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9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C3D6E-1F88-45C8-AA38-960F36BE5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4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1C139-45A4-478F-8E9C-143D2E6B7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0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EF7287-E820-43E4-BDDE-9F6504312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7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72D13-6F3B-4B83-AE7D-A7BE4DBA0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2E521F-667A-4291-8460-814C1E8BF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92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839807-93B4-4FE5-BD9D-348465089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1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E07B4-CBCD-4A19-87BE-E474DFE08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4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9299F-19A3-4F06-97CD-F2A4E38C0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8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3F1944-D06C-4EF8-A709-5E8BC288D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5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E8DC71-770E-4460-8944-370EDE31F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6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9C9C9-B601-4DD1-ACEF-5ABD1FF27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2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261142-E31B-42FE-A34E-2F08A4831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29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28D36A-CA2A-4F5E-9C39-005213A6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33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97AA2E-482B-41BF-B64D-3261911E4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3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6DA28-4710-4D5D-B39C-D65594530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11" name="Rectangle 10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32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F03D5-2FBD-4112-B4F4-BC14E6135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0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91FC6-F7BA-49E2-A1A5-C328F00A1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9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827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9AC6F3-671F-44F8-B250-D2E3D96E9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7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3810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93B60BFF-D0B4-4E19-BDE5-C50E1DD6B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COST Meeting on Polarization and Active Galactic Nuclei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5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3810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6298DF70-511A-4281-B6A0-236D64DD9D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COST Meeting on Polarization and Active Galactic Nuclei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2C2BA-2E62-41DE-A2B9-7AED86C53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BFE631-D048-42DA-98B9-AFF0B2937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5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E8F5F-101B-4583-968B-3ACCABC55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8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6B208-83E5-4DAC-8F66-7C7F63633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67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F4502-A615-402B-9994-E2C60A84C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69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25EF12-4613-43FE-B732-73814F024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9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26F97-DF0A-4EB4-BB57-57272B17B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3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1B6FA-E896-4F03-8F97-C85FB7723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40CB7-6F0A-4C5D-BE5C-F814A00B7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7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570986-E115-4557-AA5D-C1878A984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43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F67454-359B-4176-8E45-507D1745F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4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4EAFB-E1D7-44C6-BA9E-6987C68EF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6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1DBD8-70A9-4064-9F4A-9E3D55E45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7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CB40D2-17C9-46DD-BFB5-A9D3375B2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74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83D31B-22C7-49CE-8CB8-34F485613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16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8AD49-C078-4745-BBFE-3394234AD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34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FFA8C-233B-4569-BFB5-71F40D75D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7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C2DE18-BBC6-4382-B4D3-7758E05C2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1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C28D0F-CA14-4E41-B3D4-B8046B6E7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6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B831E-FDDC-4C33-94D7-278FD41607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1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A2FDC-F988-4E17-B01A-5ABF657E0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0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1DAC3A-B440-4999-BC41-33E775F25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48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8C18C-8B17-45DB-A316-674274B11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1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F6323C-4D6A-46C1-A0DE-8A6D9DDFE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7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6ABED1-1BA6-4844-B390-BA9739689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32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EC6B44-3BDA-4FE5-BC9C-B609065A4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08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8C5B6F-E476-4969-913B-B62E30E96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6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CF9217-8DCE-4606-B377-955C6D28B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9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8983C-EA2F-4505-A295-8B1A24BD6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9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F64521-6662-4C42-B240-0138854A9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180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B80CD-C37C-4FC7-9D3E-181440CD2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88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E8C4A5-6CB5-46ED-9D27-ACA154A01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76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B550B7-76B4-4C07-AC06-E306EBAD9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588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10E6C1-364A-433B-B03F-895E38C68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8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BAC405-4C98-48D5-8D22-717B97E8B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4163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58844-F90B-4D85-B06B-D0E9920D2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79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9E725-ADEE-4080-BAE8-3CF9A43EE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8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FAB4B-D18E-4750-BCFE-D7DD992A5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62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21BE6-B219-43A8-AFFE-126432C43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78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3C1F62-CD2B-4871-8E83-9132950BC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3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6E9B00-A7E0-4F1B-83F0-19A547730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5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0679A-2880-460D-ADD2-A71CAC95A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37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84EF86-6BE5-4D08-9D6D-2ECBD294A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8F9A7-8375-406E-8D8B-EB9AE3FA1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1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F0D787-F1D0-49CC-879A-663F2DFBB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8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8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205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3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5FA2D907-05E7-4493-8044-A40CFE38B4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741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D1FB7DF1-4507-4116-B2FC-6DBF15D837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0" r:id="rId1"/>
    <p:sldLayoutId id="2147486263" r:id="rId2"/>
    <p:sldLayoutId id="2147486264" r:id="rId3"/>
    <p:sldLayoutId id="2147486265" r:id="rId4"/>
    <p:sldLayoutId id="2147486391" r:id="rId5"/>
    <p:sldLayoutId id="2147486266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BCE868DD-BA54-474B-AD3A-7193ED5553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7046913" y="265113"/>
            <a:ext cx="1125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 flipV="1">
            <a:off x="452438" y="487363"/>
            <a:ext cx="6594475" cy="7937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00CD9C68-C2CE-4581-B90D-8A255CB746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50200" y="2651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52438" y="495300"/>
            <a:ext cx="74977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1" r:id="rId1"/>
    <p:sldLayoutId id="2147486282" r:id="rId2"/>
    <p:sldLayoutId id="2147486283" r:id="rId3"/>
    <p:sldLayoutId id="2147486284" r:id="rId4"/>
    <p:sldLayoutId id="2147486285" r:id="rId5"/>
    <p:sldLayoutId id="2147486286" r:id="rId6"/>
    <p:sldLayoutId id="2147486287" r:id="rId7"/>
    <p:sldLayoutId id="2147486288" r:id="rId8"/>
    <p:sldLayoutId id="2147486289" r:id="rId9"/>
    <p:sldLayoutId id="2147486290" r:id="rId10"/>
    <p:sldLayoutId id="214748629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7809E787-54E0-407B-9807-E83F987A8C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85125" y="265113"/>
            <a:ext cx="77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OSO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52438" y="495300"/>
            <a:ext cx="738981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298" r:id="rId7"/>
    <p:sldLayoutId id="2147486299" r:id="rId8"/>
    <p:sldLayoutId id="2147486300" r:id="rId9"/>
    <p:sldLayoutId id="2147486301" r:id="rId10"/>
    <p:sldLayoutId id="214748630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D2DA4D0A-2705-4EC5-8EED-20891D67CF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23825" y="19050"/>
            <a:ext cx="8869363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886575" y="265113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err="1" smtClean="0">
                <a:solidFill>
                  <a:srgbClr val="8CC7EA"/>
                </a:solidFill>
                <a:latin typeface="Trebuchet MS" charset="0"/>
              </a:rPr>
              <a:t>Jansky</a:t>
            </a: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 VLA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52438" y="495300"/>
            <a:ext cx="64341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3" r:id="rId1"/>
    <p:sldLayoutId id="2147486304" r:id="rId2"/>
    <p:sldLayoutId id="2147486305" r:id="rId3"/>
    <p:sldLayoutId id="2147486306" r:id="rId4"/>
    <p:sldLayoutId id="2147486307" r:id="rId5"/>
    <p:sldLayoutId id="2147486308" r:id="rId6"/>
    <p:sldLayoutId id="2147486309" r:id="rId7"/>
    <p:sldLayoutId id="2147486392" r:id="rId8"/>
    <p:sldLayoutId id="2147486393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B5E83455-FE46-4C13-8DDB-DCABAC936B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915275" y="265113"/>
            <a:ext cx="76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NTC</a:t>
            </a: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52438" y="495300"/>
            <a:ext cx="74628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271C8467-0330-425B-99B6-208F57585D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52438" y="495300"/>
            <a:ext cx="73104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9" r:id="rId1"/>
    <p:sldLayoutId id="2147486340" r:id="rId2"/>
    <p:sldLayoutId id="2147486341" r:id="rId3"/>
    <p:sldLayoutId id="2147486342" r:id="rId4"/>
    <p:sldLayoutId id="2147486343" r:id="rId5"/>
    <p:sldLayoutId id="2147486344" r:id="rId6"/>
    <p:sldLayoutId id="2147486345" r:id="rId7"/>
    <p:sldLayoutId id="2147486346" r:id="rId8"/>
    <p:sldLayoutId id="2147486347" r:id="rId9"/>
    <p:sldLayoutId id="2147486348" r:id="rId10"/>
    <p:sldLayoutId id="214748634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4CEB8945-9926-4DA4-A131-59F10AFFE5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51" r:id="rId2"/>
    <p:sldLayoutId id="2147486352" r:id="rId3"/>
    <p:sldLayoutId id="2147486353" r:id="rId4"/>
    <p:sldLayoutId id="2147486354" r:id="rId5"/>
    <p:sldLayoutId id="2147486355" r:id="rId6"/>
    <p:sldLayoutId id="2147486356" r:id="rId7"/>
    <p:sldLayoutId id="2147486357" r:id="rId8"/>
    <p:sldLayoutId id="2147486358" r:id="rId9"/>
    <p:sldLayoutId id="2147486359" r:id="rId10"/>
    <p:sldLayoutId id="214748636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2E032375-FBE2-45A9-8799-E478A786B8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57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EPO</a:t>
            </a:r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62" r:id="rId2"/>
    <p:sldLayoutId id="2147486363" r:id="rId3"/>
    <p:sldLayoutId id="2147486364" r:id="rId4"/>
    <p:sldLayoutId id="2147486365" r:id="rId5"/>
    <p:sldLayoutId id="2147486366" r:id="rId6"/>
    <p:sldLayoutId id="2147486367" r:id="rId7"/>
    <p:sldLayoutId id="2147486368" r:id="rId8"/>
    <p:sldLayoutId id="2147486369" r:id="rId9"/>
    <p:sldLayoutId id="2147486370" r:id="rId10"/>
    <p:sldLayoutId id="214748637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410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4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9C45D1A6-C9C7-4142-93B0-B06674D91F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COM</a:t>
            </a:r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51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512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3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614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6152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37B7AC76-F1F0-43E2-B1B9-D07948D5889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73" name="Group 9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11" name="Rectangle 10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7174" name="Group 2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717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922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81000"/>
            <a:ext cx="7772400" cy="9318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33"/>
                </a:solidFill>
                <a:latin typeface="+mj-lt"/>
                <a:ea typeface="ＭＳ Ｐゴシック" pitchFamily="48" charset="-128"/>
                <a:cs typeface="ＭＳ Ｐゴシック" pitchFamily="4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90033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56D287FA-55D8-48BA-B3B1-FD7BB7F1C8A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271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6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077BA76A-73AB-4A38-9945-50E27B8C8DA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31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fld id="{13062F55-0EA2-45C4-9E9D-774F7D3805B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536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5"/>
          <p:cNvSpPr>
            <a:spLocks noGrp="1"/>
          </p:cNvSpPr>
          <p:nvPr>
            <p:ph type="ctrTitle"/>
          </p:nvPr>
        </p:nvSpPr>
        <p:spPr bwMode="auto">
          <a:xfrm>
            <a:off x="845820" y="175261"/>
            <a:ext cx="6858000" cy="853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latin typeface="Gill Sans MT" pitchFamily="34" charset="0"/>
                <a:ea typeface="ＭＳ Ｐゴシック" pitchFamily="34" charset="-128"/>
              </a:rPr>
              <a:t>Spectropolarimetry</a:t>
            </a:r>
            <a:r>
              <a:rPr lang="en-US" dirty="0" smtClean="0">
                <a:latin typeface="Gill Sans MT" pitchFamily="34" charset="0"/>
                <a:ea typeface="ＭＳ Ｐゴシック" pitchFamily="34" charset="-128"/>
              </a:rPr>
              <a:t> with the  </a:t>
            </a:r>
            <a:r>
              <a:rPr lang="en-US" dirty="0" err="1" smtClean="0">
                <a:latin typeface="Gill Sans MT" pitchFamily="34" charset="0"/>
                <a:ea typeface="ＭＳ Ｐゴシック" pitchFamily="34" charset="-128"/>
              </a:rPr>
              <a:t>Jansky</a:t>
            </a:r>
            <a:r>
              <a:rPr lang="en-US" dirty="0" smtClean="0">
                <a:latin typeface="Gill Sans MT" pitchFamily="34" charset="0"/>
                <a:ea typeface="ＭＳ Ｐゴシック" pitchFamily="34" charset="-128"/>
              </a:rPr>
              <a:t> Very Large Array</a:t>
            </a:r>
          </a:p>
        </p:txBody>
      </p:sp>
      <p:sp>
        <p:nvSpPr>
          <p:cNvPr id="175107" name="Text Placeholder 7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34" charset="-128"/>
              </a:rPr>
              <a:t>Rick </a:t>
            </a:r>
            <a:r>
              <a:rPr lang="en-US" dirty="0" err="1" smtClean="0">
                <a:latin typeface="Gill Sans MT" pitchFamily="34" charset="0"/>
                <a:ea typeface="ＭＳ Ｐゴシック" pitchFamily="34" charset="-128"/>
              </a:rPr>
              <a:t>Perley</a:t>
            </a:r>
            <a:endParaRPr lang="en-US" dirty="0" smtClean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75108" name="Text Placeholder 8"/>
          <p:cNvSpPr>
            <a:spLocks noGrp="1"/>
          </p:cNvSpPr>
          <p:nvPr>
            <p:ph type="body" sz="quarter" idx="14"/>
          </p:nvPr>
        </p:nvSpPr>
        <p:spPr bwMode="auto">
          <a:xfrm>
            <a:off x="457200" y="4918710"/>
            <a:ext cx="6019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34" charset="-128"/>
              </a:rPr>
              <a:t>NRAO -- Socorro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0"/>
            <a:ext cx="8229600" cy="635000"/>
          </a:xfrm>
        </p:spPr>
        <p:txBody>
          <a:bodyPr/>
          <a:lstStyle/>
          <a:p>
            <a:r>
              <a:rPr lang="en-US" dirty="0"/>
              <a:t>Stokes Visibilities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257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Define </a:t>
            </a:r>
            <a:r>
              <a:rPr lang="en-US" sz="2400" dirty="0"/>
              <a:t>the </a:t>
            </a:r>
            <a:r>
              <a:rPr lang="en-US" sz="2400" b="1" dirty="0"/>
              <a:t>Stokes Visibilities</a:t>
            </a:r>
            <a:r>
              <a:rPr lang="en-US" sz="2400" dirty="0"/>
              <a:t> </a:t>
            </a:r>
            <a:r>
              <a:rPr lang="en-US" sz="2400" dirty="0">
                <a:latin typeface="Script MT Bold" pitchFamily="66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>
                <a:latin typeface="Script MT Bold" pitchFamily="66" charset="0"/>
              </a:rPr>
              <a:t>Q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>
                <a:latin typeface="Script MT Bold" pitchFamily="66" charset="0"/>
              </a:rPr>
              <a:t>U</a:t>
            </a:r>
            <a:r>
              <a:rPr lang="en-US" sz="2400" dirty="0"/>
              <a:t>, and </a:t>
            </a:r>
            <a:r>
              <a:rPr lang="en-US" sz="2400" dirty="0">
                <a:latin typeface="Script MT Bold" pitchFamily="66" charset="0"/>
              </a:rPr>
              <a:t>V</a:t>
            </a:r>
            <a:r>
              <a:rPr lang="en-US" sz="2400" dirty="0"/>
              <a:t>, to be the Fourier Transforms of </a:t>
            </a:r>
            <a:r>
              <a:rPr lang="en-US" sz="2400" dirty="0" smtClean="0"/>
              <a:t>the Stokes’ </a:t>
            </a:r>
            <a:r>
              <a:rPr lang="en-US" sz="2400" dirty="0" err="1" smtClean="0"/>
              <a:t>brightnesses</a:t>
            </a:r>
            <a:r>
              <a:rPr lang="en-US" sz="2400" dirty="0" smtClean="0"/>
              <a:t>:  I, Q, U, and V:</a:t>
            </a:r>
          </a:p>
          <a:p>
            <a:r>
              <a:rPr lang="en-US" sz="2400" dirty="0" smtClean="0"/>
              <a:t>Then</a:t>
            </a:r>
            <a:r>
              <a:rPr lang="en-US" sz="2400" dirty="0"/>
              <a:t>, the relations between these are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>
                <a:latin typeface="Script MT Bold" pitchFamily="66" charset="0"/>
              </a:rPr>
              <a:t>I  </a:t>
            </a:r>
            <a:r>
              <a:rPr lang="en-US" sz="2400" dirty="0" smtClean="0">
                <a:latin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    </a:t>
            </a:r>
            <a:r>
              <a:rPr lang="en-US" sz="2400" dirty="0">
                <a:latin typeface="Script MT Bold" pitchFamily="66" charset="0"/>
              </a:rPr>
              <a:t>Q</a:t>
            </a:r>
            <a:r>
              <a:rPr lang="en-US" sz="2400" dirty="0">
                <a:latin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</a:t>
            </a:r>
            <a:r>
              <a:rPr lang="en-US" sz="2400" dirty="0">
                <a:latin typeface="Times New Roman" pitchFamily="18" charset="0"/>
              </a:rPr>
              <a:t>,     </a:t>
            </a:r>
            <a:r>
              <a:rPr lang="en-US" sz="2400" dirty="0">
                <a:latin typeface="Script MT Bold" pitchFamily="66" charset="0"/>
              </a:rPr>
              <a:t>U</a:t>
            </a:r>
            <a:r>
              <a:rPr lang="en-US" sz="2400" dirty="0">
                <a:latin typeface="Times New Roman" pitchFamily="18" charset="0"/>
              </a:rPr>
              <a:t>           </a:t>
            </a:r>
            <a:r>
              <a:rPr lang="en-US" sz="2400" dirty="0" err="1">
                <a:latin typeface="Times New Roman" pitchFamily="18" charset="0"/>
              </a:rPr>
              <a:t>U</a:t>
            </a:r>
            <a:r>
              <a:rPr lang="en-US" sz="2400" dirty="0">
                <a:latin typeface="Times New Roman" pitchFamily="18" charset="0"/>
              </a:rPr>
              <a:t>,     </a:t>
            </a:r>
            <a:r>
              <a:rPr lang="en-US" sz="2400" dirty="0">
                <a:latin typeface="Script MT Bold" pitchFamily="66" charset="0"/>
              </a:rPr>
              <a:t>V</a:t>
            </a:r>
            <a:r>
              <a:rPr lang="en-US" sz="2400" dirty="0">
                <a:latin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</a:rPr>
              <a:t>V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/>
              <a:t>Stokes Visibilities are </a:t>
            </a:r>
            <a:r>
              <a:rPr lang="en-US" sz="2400" dirty="0" smtClean="0"/>
              <a:t>complex functions </a:t>
            </a:r>
            <a:r>
              <a:rPr lang="en-US" sz="2400" dirty="0"/>
              <a:t>of </a:t>
            </a:r>
            <a:r>
              <a:rPr lang="en-US" sz="2400" dirty="0" smtClean="0"/>
              <a:t>the spatial baseline components (</a:t>
            </a:r>
            <a:r>
              <a:rPr lang="en-US" sz="2400" dirty="0" err="1" smtClean="0"/>
              <a:t>u,v</a:t>
            </a:r>
            <a:r>
              <a:rPr lang="en-US" sz="2400" dirty="0"/>
              <a:t>), while the Stokes Images are </a:t>
            </a:r>
            <a:r>
              <a:rPr lang="en-US" sz="2400" dirty="0" smtClean="0"/>
              <a:t>real functions </a:t>
            </a:r>
            <a:r>
              <a:rPr lang="en-US" sz="2400" dirty="0"/>
              <a:t>of </a:t>
            </a:r>
            <a:r>
              <a:rPr lang="en-US" sz="2400" dirty="0" smtClean="0"/>
              <a:t>the angular sky coordinates (</a:t>
            </a:r>
            <a:r>
              <a:rPr lang="en-US" sz="2400" dirty="0" err="1" smtClean="0">
                <a:latin typeface="Script MT Bold" pitchFamily="66" charset="0"/>
              </a:rPr>
              <a:t>l,m</a:t>
            </a:r>
            <a:r>
              <a:rPr lang="en-US" sz="2400" dirty="0"/>
              <a:t>).  </a:t>
            </a:r>
            <a:endParaRPr lang="en-US" sz="2400" dirty="0" smtClean="0"/>
          </a:p>
          <a:p>
            <a:r>
              <a:rPr lang="en-US" sz="2400" dirty="0" smtClean="0"/>
              <a:t>Our task is now to obtain these Stokes visibilities from the cross-power measurements provided by an interferometer.</a:t>
            </a:r>
          </a:p>
          <a:p>
            <a:r>
              <a:rPr lang="en-US" sz="2400" dirty="0" smtClean="0"/>
              <a:t>So … what does the interferometer actually provide?</a:t>
            </a: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1447800" y="2941320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3041809" y="2941319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4733449" y="2941318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6524149" y="2941317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71888" y="6379845"/>
            <a:ext cx="3749040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0"/>
            <a:ext cx="8229600" cy="635000"/>
          </a:xfrm>
        </p:spPr>
        <p:txBody>
          <a:bodyPr/>
          <a:lstStyle/>
          <a:p>
            <a:r>
              <a:rPr lang="en-US" dirty="0" smtClean="0"/>
              <a:t>Antennas are Polarized!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Polarimetry</a:t>
            </a:r>
            <a:r>
              <a:rPr lang="en-US" sz="2000" dirty="0" smtClean="0"/>
              <a:t> is possible because antennas are polarized – their output is not a function of the total intensity,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2000" dirty="0" smtClean="0"/>
              <a:t> alone. 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is highly desirable (but not required) that the two outputs be sensitive to two orthogonal modes (i.e. linear, or circular).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 </a:t>
            </a:r>
            <a:r>
              <a:rPr lang="en-US" sz="2000" dirty="0" err="1"/>
              <a:t>i</a:t>
            </a:r>
            <a:r>
              <a:rPr lang="en-US" sz="2000" dirty="0" err="1" smtClean="0"/>
              <a:t>nterferometry</a:t>
            </a:r>
            <a:r>
              <a:rPr lang="en-US" sz="2000" dirty="0"/>
              <a:t>, we have two antennas, each with two differently polarized outputs.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We can then form four complex correlations.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What is the relation between these four correlations and the four Stokes’ parameters?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4343400" y="2895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810000" y="3352800"/>
            <a:ext cx="12192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solidFill>
                  <a:srgbClr val="FFFF00"/>
                </a:solidFill>
              </a:rPr>
              <a:t>Polarizer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5029200" y="358521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 flipH="1">
            <a:off x="3200400" y="3581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017184" y="3352800"/>
            <a:ext cx="104655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RCP</a:t>
            </a:r>
            <a:endParaRPr lang="en-US" dirty="0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2074020" y="3429000"/>
            <a:ext cx="63350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LCP</a:t>
            </a:r>
            <a:endParaRPr lang="en-US" dirty="0"/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5410200" y="2359967"/>
            <a:ext cx="2668359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 generic antenna</a:t>
            </a:r>
            <a:endParaRPr lang="en-US" dirty="0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 flipH="1">
            <a:off x="4724400" y="25908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485255"/>
            <a:ext cx="3696379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9026"/>
            <a:ext cx="7696200" cy="609600"/>
          </a:xfrm>
        </p:spPr>
        <p:txBody>
          <a:bodyPr/>
          <a:lstStyle/>
          <a:p>
            <a:r>
              <a:rPr lang="en-US" sz="2400" dirty="0"/>
              <a:t>Four Complex Correlations </a:t>
            </a:r>
            <a:br>
              <a:rPr lang="en-US" sz="2400" dirty="0"/>
            </a:br>
            <a:r>
              <a:rPr lang="en-US" sz="2400" dirty="0"/>
              <a:t>per Pair of Antennas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2971800" cy="3276600"/>
          </a:xfrm>
        </p:spPr>
        <p:txBody>
          <a:bodyPr/>
          <a:lstStyle/>
          <a:p>
            <a:r>
              <a:rPr lang="en-US" sz="2000" dirty="0"/>
              <a:t>Two antennas, each with two </a:t>
            </a:r>
            <a:r>
              <a:rPr lang="en-US" sz="2000" dirty="0" smtClean="0"/>
              <a:t>polarized </a:t>
            </a:r>
            <a:r>
              <a:rPr lang="en-US" sz="2000" dirty="0"/>
              <a:t>outputs, produce four complex correlations.  </a:t>
            </a:r>
            <a:endParaRPr lang="en-US" sz="2000" dirty="0" smtClean="0"/>
          </a:p>
          <a:p>
            <a:r>
              <a:rPr lang="en-US" dirty="0" smtClean="0"/>
              <a:t>What is the relation between these four correlations, and the four Stokes parameters?</a:t>
            </a:r>
            <a:endParaRPr lang="en-US" sz="2000" dirty="0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4419600" y="1600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7239000" y="1600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3962400" y="2286000"/>
            <a:ext cx="9144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6781800" y="2286000"/>
            <a:ext cx="9144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4724400" y="2743200"/>
            <a:ext cx="2514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4191000" y="2743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 flipH="1">
            <a:off x="4572000" y="2743200"/>
            <a:ext cx="2438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7543800" y="2743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4495800" y="2438400"/>
            <a:ext cx="457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L1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3962400" y="2438400"/>
            <a:ext cx="4429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R1</a:t>
            </a:r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41148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50292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 X</a:t>
            </a:r>
            <a:endParaRPr lang="en-US" dirty="0"/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60960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71628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 X</a:t>
            </a:r>
            <a:endParaRPr lang="en-US" dirty="0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4191000" y="2743200"/>
            <a:ext cx="990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>
            <a:off x="5486400" y="2743200"/>
            <a:ext cx="2057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>
            <a:off x="4724400" y="2743200"/>
            <a:ext cx="15240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>
            <a:off x="6553200" y="2743200"/>
            <a:ext cx="4572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315200" y="2438400"/>
            <a:ext cx="457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L2</a:t>
            </a: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6781800" y="2438400"/>
            <a:ext cx="4429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R2</a:t>
            </a: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3883025" y="1004887"/>
            <a:ext cx="1225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Antenna 1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6611938" y="1004887"/>
            <a:ext cx="1225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Antenna 2</a:t>
            </a:r>
          </a:p>
        </p:txBody>
      </p:sp>
      <p:sp>
        <p:nvSpPr>
          <p:cNvPr id="191516" name="AutoShape 28"/>
          <p:cNvSpPr>
            <a:spLocks noChangeArrowheads="1"/>
          </p:cNvSpPr>
          <p:nvPr/>
        </p:nvSpPr>
        <p:spPr bwMode="auto">
          <a:xfrm>
            <a:off x="43434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7" name="AutoShape 29"/>
          <p:cNvSpPr>
            <a:spLocks noChangeArrowheads="1"/>
          </p:cNvSpPr>
          <p:nvPr/>
        </p:nvSpPr>
        <p:spPr bwMode="auto">
          <a:xfrm>
            <a:off x="52578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8" name="AutoShape 30"/>
          <p:cNvSpPr>
            <a:spLocks noChangeArrowheads="1"/>
          </p:cNvSpPr>
          <p:nvPr/>
        </p:nvSpPr>
        <p:spPr bwMode="auto">
          <a:xfrm>
            <a:off x="62484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9" name="AutoShape 31"/>
          <p:cNvSpPr>
            <a:spLocks noChangeArrowheads="1"/>
          </p:cNvSpPr>
          <p:nvPr/>
        </p:nvSpPr>
        <p:spPr bwMode="auto">
          <a:xfrm>
            <a:off x="73914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4030394" y="5105400"/>
            <a:ext cx="843501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R1R2</a:t>
            </a:r>
            <a:endParaRPr lang="en-US" sz="2000" baseline="-25000" dirty="0"/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958427" y="5105400"/>
            <a:ext cx="81464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R1L2</a:t>
            </a:r>
            <a:endParaRPr lang="en-US" sz="2000" baseline="-25000" dirty="0"/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5949027" y="5105400"/>
            <a:ext cx="81464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L1R2</a:t>
            </a:r>
            <a:endParaRPr lang="en-US" sz="2000" baseline="-25000" dirty="0"/>
          </a:p>
        </p:txBody>
      </p:sp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7105660" y="5105400"/>
            <a:ext cx="78579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L1L2</a:t>
            </a:r>
            <a:endParaRPr lang="en-US" sz="2000" baseline="-25000" dirty="0"/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>
            <a:off x="8077200" y="1371600"/>
            <a:ext cx="89535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(feeds)</a:t>
            </a: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>
            <a:off x="7894940" y="2362200"/>
            <a:ext cx="124906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/>
              <a:t>(</a:t>
            </a:r>
            <a:r>
              <a:rPr lang="en-US" sz="1800" dirty="0"/>
              <a:t>polarizer)</a:t>
            </a:r>
            <a:endParaRPr lang="en-US" dirty="0"/>
          </a:p>
        </p:txBody>
      </p:sp>
      <p:sp>
        <p:nvSpPr>
          <p:cNvPr id="191526" name="Text Box 38"/>
          <p:cNvSpPr txBox="1">
            <a:spLocks noChangeArrowheads="1"/>
          </p:cNvSpPr>
          <p:nvPr/>
        </p:nvSpPr>
        <p:spPr bwMode="auto">
          <a:xfrm>
            <a:off x="7600950" y="3200400"/>
            <a:ext cx="155683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(signal</a:t>
            </a:r>
          </a:p>
          <a:p>
            <a:r>
              <a:rPr lang="en-US" sz="1800" dirty="0"/>
              <a:t>transmission)</a:t>
            </a:r>
          </a:p>
        </p:txBody>
      </p:sp>
      <p:sp>
        <p:nvSpPr>
          <p:cNvPr id="191527" name="Text Box 39"/>
          <p:cNvSpPr txBox="1">
            <a:spLocks noChangeArrowheads="1"/>
          </p:cNvSpPr>
          <p:nvPr/>
        </p:nvSpPr>
        <p:spPr bwMode="auto">
          <a:xfrm>
            <a:off x="7772400" y="4038600"/>
            <a:ext cx="13716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/>
              <a:t>(complex </a:t>
            </a:r>
            <a:r>
              <a:rPr lang="en-US" sz="1800" dirty="0" err="1" smtClean="0"/>
              <a:t>correlators</a:t>
            </a:r>
            <a:r>
              <a:rPr lang="en-US" sz="1800" dirty="0"/>
              <a:t>)</a:t>
            </a:r>
          </a:p>
        </p:txBody>
      </p:sp>
      <p:sp>
        <p:nvSpPr>
          <p:cNvPr id="191528" name="Oval 40"/>
          <p:cNvSpPr>
            <a:spLocks noChangeArrowheads="1"/>
          </p:cNvSpPr>
          <p:nvPr/>
        </p:nvSpPr>
        <p:spPr bwMode="auto">
          <a:xfrm>
            <a:off x="4191000" y="1447800"/>
            <a:ext cx="457200" cy="4572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9" name="Oval 41"/>
          <p:cNvSpPr>
            <a:spLocks noChangeArrowheads="1"/>
          </p:cNvSpPr>
          <p:nvPr/>
        </p:nvSpPr>
        <p:spPr bwMode="auto">
          <a:xfrm>
            <a:off x="7010400" y="1447800"/>
            <a:ext cx="457200" cy="4572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80400" y="6471285"/>
            <a:ext cx="3371860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5704709" y="3892751"/>
            <a:ext cx="475926" cy="38245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371097" y="5956240"/>
            <a:ext cx="3248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Four complex cross-products</a:t>
            </a:r>
          </a:p>
        </p:txBody>
      </p:sp>
    </p:spTree>
    <p:extLst>
      <p:ext uri="{BB962C8B-B14F-4D97-AF65-F5344CB8AC3E}">
        <p14:creationId xmlns:p14="http://schemas.microsoft.com/office/powerpoint/2010/main" val="5512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13" y="381000"/>
            <a:ext cx="8305800" cy="609600"/>
          </a:xfrm>
        </p:spPr>
        <p:txBody>
          <a:bodyPr/>
          <a:lstStyle/>
          <a:p>
            <a:r>
              <a:rPr lang="en-US" sz="2800" dirty="0" smtClean="0"/>
              <a:t>Relating the Products to Stokes’ Visibilities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562600"/>
          </a:xfrm>
        </p:spPr>
        <p:txBody>
          <a:bodyPr/>
          <a:lstStyle/>
          <a:p>
            <a:r>
              <a:rPr lang="en-US" sz="2000" dirty="0" smtClean="0"/>
              <a:t>Let  E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L1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R2</a:t>
            </a:r>
            <a:r>
              <a:rPr lang="en-US" sz="2000" dirty="0" smtClean="0"/>
              <a:t> and E</a:t>
            </a:r>
            <a:r>
              <a:rPr lang="en-US" sz="2000" baseline="-25000" dirty="0" smtClean="0"/>
              <a:t>L2</a:t>
            </a:r>
            <a:r>
              <a:rPr lang="en-US" sz="2000" dirty="0" smtClean="0"/>
              <a:t> be the complex representation (</a:t>
            </a:r>
            <a:r>
              <a:rPr lang="en-US" sz="2000" dirty="0" err="1" smtClean="0"/>
              <a:t>phasors</a:t>
            </a:r>
            <a:r>
              <a:rPr lang="en-US" sz="2000" dirty="0" smtClean="0"/>
              <a:t>) of the RCP and LCP components of the EM wave which arrives at the two antennas.</a:t>
            </a:r>
          </a:p>
          <a:p>
            <a:r>
              <a:rPr lang="en-US" sz="2000" dirty="0" smtClean="0"/>
              <a:t>We can then utilize the definitions earlier given to show that the four complex correlations between these fields are related to the desired visibilities by (ignoring gain factors):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So, if each antenna has two outputs whose voltages are faithful replicas of the EM wave’s RCP and LCP components, then the simple equations shown are sufficient.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02224" y="3025344"/>
          <a:ext cx="3346175" cy="208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1" name="Equation" r:id="rId3" imgW="1879600" imgH="1168400" progId="Equation.3">
                  <p:embed/>
                </p:oleObj>
              </mc:Choice>
              <mc:Fallback>
                <p:oleObj name="Equation" r:id="rId3" imgW="1879600" imgH="116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24" y="3025344"/>
                        <a:ext cx="3346175" cy="2080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02225" y="6370637"/>
            <a:ext cx="4164496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75974"/>
          </a:xfrm>
        </p:spPr>
        <p:txBody>
          <a:bodyPr/>
          <a:lstStyle/>
          <a:p>
            <a:r>
              <a:rPr lang="en-US" dirty="0" smtClean="0"/>
              <a:t>Solving for Stokes Visibilities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609600"/>
          </a:xfrm>
        </p:spPr>
        <p:txBody>
          <a:bodyPr/>
          <a:lstStyle/>
          <a:p>
            <a:r>
              <a:rPr lang="en-US" sz="2400" dirty="0" smtClean="0"/>
              <a:t>The solutions are </a:t>
            </a:r>
            <a:r>
              <a:rPr lang="en-US" sz="2400" dirty="0" err="1" smtClean="0"/>
              <a:t>straighforward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56706" name="Object 2"/>
          <p:cNvGraphicFramePr>
            <a:graphicFrameLocks noChangeAspect="1"/>
          </p:cNvGraphicFramePr>
          <p:nvPr/>
        </p:nvGraphicFramePr>
        <p:xfrm>
          <a:off x="2895600" y="1600200"/>
          <a:ext cx="2520950" cy="184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6" name="Equation" r:id="rId3" imgW="1816100" imgH="1333500" progId="Equation.3">
                  <p:embed/>
                </p:oleObj>
              </mc:Choice>
              <mc:Fallback>
                <p:oleObj name="Equation" r:id="rId3" imgW="1816100" imgH="1333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2520950" cy="1849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581400"/>
            <a:ext cx="8083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For an unresolved, or partially resolved source, </a:t>
            </a:r>
            <a:r>
              <a:rPr lang="en-US" sz="2000" dirty="0" smtClean="0">
                <a:latin typeface="Script MT Bold" pitchFamily="66" charset="0"/>
              </a:rPr>
              <a:t>Q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cript MT Bold" pitchFamily="66" charset="0"/>
              </a:rPr>
              <a:t>U</a:t>
            </a:r>
            <a:r>
              <a:rPr lang="en-US" sz="2000" dirty="0" smtClean="0"/>
              <a:t>, and </a:t>
            </a:r>
            <a:r>
              <a:rPr lang="en-US" sz="2000" dirty="0" smtClean="0">
                <a:latin typeface="Script MT Bold" pitchFamily="66" charset="0"/>
              </a:rPr>
              <a:t>V</a:t>
            </a:r>
            <a:r>
              <a:rPr lang="en-US" sz="2000" dirty="0" smtClean="0"/>
              <a:t> are much smaller than </a:t>
            </a:r>
            <a:r>
              <a:rPr lang="en-US" sz="2000" dirty="0" smtClean="0">
                <a:latin typeface="Script MT Bold" pitchFamily="66" charset="0"/>
              </a:rPr>
              <a:t>I</a:t>
            </a:r>
            <a:r>
              <a:rPr lang="en-US" sz="2000" dirty="0" smtClean="0"/>
              <a:t> (low polarization).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Thus, the amplitudes of the cross-hand correlations are often much less than the parallel hand correlations.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>
                <a:latin typeface="Script MT Bold" pitchFamily="66" charset="0"/>
              </a:rPr>
              <a:t>V</a:t>
            </a:r>
            <a:r>
              <a:rPr lang="en-US" sz="2000" dirty="0" smtClean="0"/>
              <a:t> is formed from the difference of two large quantities, while </a:t>
            </a:r>
            <a:r>
              <a:rPr lang="en-US" sz="2000" dirty="0" smtClean="0">
                <a:latin typeface="Script MT Bold" pitchFamily="66" charset="0"/>
              </a:rPr>
              <a:t>Q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Script MT Bold" pitchFamily="66" charset="0"/>
              </a:rPr>
              <a:t>U</a:t>
            </a:r>
            <a:r>
              <a:rPr lang="en-US" sz="2000" dirty="0" smtClean="0"/>
              <a:t> are formed from the sum and difference of small quantities.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If calibration errors dominate (and they often do), the circular basis favors measurements of linear polarization.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5166" y="6356350"/>
            <a:ext cx="3389244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1012190"/>
          </a:xfrm>
        </p:spPr>
        <p:txBody>
          <a:bodyPr/>
          <a:lstStyle/>
          <a:p>
            <a:r>
              <a:rPr lang="en-US" dirty="0" smtClean="0"/>
              <a:t>Summary:  </a:t>
            </a:r>
            <a:r>
              <a:rPr lang="en-US" dirty="0" err="1" smtClean="0"/>
              <a:t>Interferometric</a:t>
            </a:r>
            <a:r>
              <a:rPr lang="en-US" dirty="0" smtClean="0"/>
              <a:t> </a:t>
            </a:r>
            <a:r>
              <a:rPr lang="en-US" dirty="0" err="1" smtClean="0"/>
              <a:t>Polarimetry</a:t>
            </a:r>
            <a:r>
              <a:rPr lang="en-US" dirty="0" smtClean="0"/>
              <a:t> (made easy)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190"/>
            <a:ext cx="8229600" cy="4605973"/>
          </a:xfrm>
        </p:spPr>
        <p:txBody>
          <a:bodyPr/>
          <a:lstStyle/>
          <a:p>
            <a:r>
              <a:rPr lang="en-US" sz="2400" dirty="0" smtClean="0"/>
              <a:t>So, (in principle) the process is easy: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Collect all four cross-correlations from your interferometer.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Calibrate!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Generate the four Stokes visibilities from your four correlations.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Fourier transform all four.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err="1" smtClean="0"/>
              <a:t>Deconvolve</a:t>
            </a:r>
            <a:r>
              <a:rPr lang="en-US" dirty="0" smtClean="0"/>
              <a:t> all four.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Combine to form polarization and position angle images.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Think hard, analyze, etc.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Write it up, and publish!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674757"/>
          </a:xfrm>
        </p:spPr>
        <p:txBody>
          <a:bodyPr/>
          <a:lstStyle/>
          <a:p>
            <a:r>
              <a:rPr lang="en-US" sz="3600" dirty="0" smtClean="0"/>
              <a:t>But The Real World is harder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182758"/>
            <a:ext cx="7989570" cy="4943406"/>
          </a:xfrm>
        </p:spPr>
        <p:txBody>
          <a:bodyPr/>
          <a:lstStyle/>
          <a:p>
            <a:r>
              <a:rPr lang="en-US" sz="2400" dirty="0" smtClean="0"/>
              <a:t>The preceding description presumes: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Antennas fixed to the sky frame (no </a:t>
            </a:r>
            <a:r>
              <a:rPr lang="en-US" dirty="0" err="1" smtClean="0"/>
              <a:t>parallactic</a:t>
            </a:r>
            <a:r>
              <a:rPr lang="en-US" dirty="0" smtClean="0"/>
              <a:t> angle rotation)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Perfectly polarized antennas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Perfectly calibrated data.</a:t>
            </a:r>
          </a:p>
          <a:p>
            <a:r>
              <a:rPr lang="en-US" sz="2400" dirty="0" smtClean="0"/>
              <a:t>Sadly, none of these things happens in the real world. </a:t>
            </a:r>
          </a:p>
          <a:p>
            <a:r>
              <a:rPr lang="en-US" sz="2400" dirty="0" smtClean="0"/>
              <a:t>The first issue is not a problem – a simple extension of the theory handles the issue.  </a:t>
            </a:r>
            <a:endParaRPr lang="en-US" sz="2400" dirty="0"/>
          </a:p>
          <a:p>
            <a:r>
              <a:rPr lang="en-US" sz="2400" dirty="0" smtClean="0"/>
              <a:t>Real antennas are imperfectly polarized – some RCP power emerges from the LCP port, and vice versa.  </a:t>
            </a:r>
          </a:p>
          <a:p>
            <a:r>
              <a:rPr lang="en-US" sz="2400" dirty="0" smtClean="0"/>
              <a:t>In the limited time available,  there can be no description of how we manage with the inevitable imperfections.</a:t>
            </a:r>
          </a:p>
          <a:p>
            <a:r>
              <a:rPr lang="en-US" sz="2400" dirty="0" smtClean="0"/>
              <a:t>In brief:  excellent methods exist, but improvements are needed!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74148"/>
          </a:xfrm>
        </p:spPr>
        <p:txBody>
          <a:bodyPr/>
          <a:lstStyle/>
          <a:p>
            <a:r>
              <a:rPr lang="en-US" sz="2800" dirty="0" smtClean="0"/>
              <a:t>Illustrative Example – Emission from Mars.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540"/>
            <a:ext cx="8229600" cy="4744624"/>
          </a:xfrm>
        </p:spPr>
        <p:txBody>
          <a:bodyPr/>
          <a:lstStyle/>
          <a:p>
            <a:r>
              <a:rPr lang="en-US" sz="2400" dirty="0" smtClean="0"/>
              <a:t>The planet Mars radiates as a blackbody, with a brightness temperature near 200 K.  </a:t>
            </a:r>
          </a:p>
          <a:p>
            <a:r>
              <a:rPr lang="en-US" sz="2400" dirty="0" smtClean="0"/>
              <a:t>Due to the change in refractive index between the Martian surface and the atmosphere, the (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) emerging radiation becomes partially linearly polarized upon passing through the interface – increasingly so as the angle increases.  </a:t>
            </a:r>
          </a:p>
          <a:p>
            <a:r>
              <a:rPr lang="en-US" sz="2400" dirty="0" smtClean="0"/>
              <a:t>The observable effect is that emission away from the center of the planet becomes increasingly linearly polarized, with the direction directed </a:t>
            </a:r>
            <a:r>
              <a:rPr lang="en-US" sz="2400" dirty="0" err="1" smtClean="0"/>
              <a:t>radially</a:t>
            </a:r>
            <a:r>
              <a:rPr lang="en-US" sz="2400" dirty="0" smtClean="0"/>
              <a:t> away from the center.  </a:t>
            </a:r>
          </a:p>
          <a:p>
            <a:r>
              <a:rPr lang="en-US" sz="2400" dirty="0" smtClean="0"/>
              <a:t>I show next some</a:t>
            </a:r>
            <a:r>
              <a:rPr lang="en-US" sz="2400" dirty="0">
                <a:latin typeface="Script MT Bold" pitchFamily="66" charset="0"/>
              </a:rPr>
              <a:t> 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>
                <a:latin typeface="Script MT Bold" pitchFamily="66" charset="0"/>
              </a:rPr>
              <a:t>Q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smtClean="0">
                <a:latin typeface="Script MT Bold" pitchFamily="66" charset="0"/>
              </a:rPr>
              <a:t>U</a:t>
            </a:r>
            <a:r>
              <a:rPr lang="en-US" sz="2400" dirty="0"/>
              <a:t> </a:t>
            </a:r>
            <a:r>
              <a:rPr lang="en-US" sz="2400" dirty="0" smtClean="0"/>
              <a:t> data of Mars taken at 23 GHz</a:t>
            </a:r>
            <a:r>
              <a:rPr lang="en-US" sz="2400" dirty="0"/>
              <a:t> </a:t>
            </a:r>
            <a:r>
              <a:rPr lang="en-US" sz="2400" dirty="0" smtClean="0"/>
              <a:t>in April 1999, while the VLA was in its most compact configuration.  (Resolution is about 4 </a:t>
            </a:r>
            <a:r>
              <a:rPr lang="en-US" sz="2400" dirty="0" err="1" smtClean="0"/>
              <a:t>arcseconds</a:t>
            </a:r>
            <a:r>
              <a:rPr lang="en-US" sz="2400" dirty="0" smtClean="0"/>
              <a:t>).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Martian Visibility Functions (</a:t>
            </a:r>
            <a:r>
              <a:rPr lang="en-US" sz="3600" dirty="0">
                <a:latin typeface="Script MT Bold" pitchFamily="66" charset="0"/>
              </a:rPr>
              <a:t>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>
                <a:latin typeface="Script MT Bold" pitchFamily="66" charset="0"/>
              </a:rPr>
              <a:t>Q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smtClean="0">
                <a:latin typeface="Script MT Bold" pitchFamily="66" charset="0"/>
              </a:rPr>
              <a:t>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4951124" y="2049887"/>
            <a:ext cx="2025522" cy="19342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/>
        </p:blipFill>
        <p:spPr>
          <a:xfrm>
            <a:off x="2787857" y="4101529"/>
            <a:ext cx="2120938" cy="2012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>
          <a:xfrm>
            <a:off x="4908795" y="4101529"/>
            <a:ext cx="2110181" cy="201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110" y="1467455"/>
            <a:ext cx="65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dirty="0" smtClean="0">
                <a:latin typeface="Script MT Bold" pitchFamily="66" charset="0"/>
              </a:rPr>
              <a:t>       I</a:t>
            </a:r>
            <a:r>
              <a:rPr lang="en-US" sz="3200" dirty="0" smtClean="0">
                <a:latin typeface="Times New Roman" pitchFamily="18" charset="0"/>
              </a:rPr>
              <a:t>                  </a:t>
            </a:r>
            <a:r>
              <a:rPr lang="en-US" sz="3200" dirty="0" smtClean="0">
                <a:latin typeface="Script MT Bold" pitchFamily="66" charset="0"/>
              </a:rPr>
              <a:t>Q</a:t>
            </a:r>
            <a:r>
              <a:rPr lang="en-US" sz="3200" dirty="0" smtClean="0">
                <a:latin typeface="Times New Roman" pitchFamily="18" charset="0"/>
              </a:rPr>
              <a:t>                  </a:t>
            </a:r>
            <a:r>
              <a:rPr lang="en-US" sz="3200" dirty="0" smtClean="0">
                <a:latin typeface="Script MT Bold" pitchFamily="66" charset="0"/>
              </a:rPr>
              <a:t>U</a:t>
            </a:r>
            <a:endParaRPr lang="en-US" sz="32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0380" r="6862" b="14963"/>
          <a:stretch/>
        </p:blipFill>
        <p:spPr bwMode="auto">
          <a:xfrm>
            <a:off x="716886" y="2052230"/>
            <a:ext cx="1980594" cy="193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20402" r="6987" b="15341"/>
          <a:stretch/>
        </p:blipFill>
        <p:spPr bwMode="auto">
          <a:xfrm>
            <a:off x="716887" y="4101530"/>
            <a:ext cx="1980594" cy="186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0960" r="6863" b="14584"/>
          <a:stretch/>
        </p:blipFill>
        <p:spPr bwMode="auto">
          <a:xfrm>
            <a:off x="2935482" y="2035292"/>
            <a:ext cx="2015642" cy="19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311" y="495300"/>
            <a:ext cx="8001000" cy="53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Corresponding Images:  Mars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8305800" cy="2667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Mars emits in the radio as a black body. </a:t>
            </a:r>
          </a:p>
          <a:p>
            <a:pPr eaLnBrk="1" hangingPunct="1"/>
            <a:r>
              <a:rPr lang="en-US" sz="1800" dirty="0" smtClean="0"/>
              <a:t>Shown are false-color coded I,Q,U,P images from Jan 2006 data at 23.4 GHz.</a:t>
            </a:r>
          </a:p>
          <a:p>
            <a:pPr eaLnBrk="1" hangingPunct="1"/>
            <a:r>
              <a:rPr lang="en-US" sz="1800" dirty="0" smtClean="0"/>
              <a:t>V is not shown – all noise – no circular polarization.  </a:t>
            </a:r>
          </a:p>
          <a:p>
            <a:pPr eaLnBrk="1" hangingPunct="1"/>
            <a:r>
              <a:rPr lang="en-US" sz="1800" dirty="0" smtClean="0"/>
              <a:t>Resolution is 3.5”, Mars’ diameter is ~16”.  </a:t>
            </a:r>
          </a:p>
          <a:p>
            <a:pPr eaLnBrk="1" hangingPunct="1"/>
            <a:r>
              <a:rPr lang="en-US" sz="1800" dirty="0" smtClean="0"/>
              <a:t>From the Q and U images alone, we can deduce the polarization is radial, around the limb.  </a:t>
            </a:r>
          </a:p>
          <a:p>
            <a:pPr eaLnBrk="1" hangingPunct="1"/>
            <a:r>
              <a:rPr lang="en-US" sz="1800" dirty="0" smtClean="0"/>
              <a:t>Position Angle image not usefully viewed in color.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211648" y="990600"/>
            <a:ext cx="4381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</a:rPr>
              <a:t>I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352800" y="1066800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</a:rPr>
              <a:t>Q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301068" y="1066799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</a:rPr>
              <a:t>U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313651" y="990599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</a:rPr>
              <a:t>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90750" y="6370637"/>
            <a:ext cx="4472609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11" y="1600201"/>
            <a:ext cx="2062825" cy="20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1" y="1651000"/>
            <a:ext cx="2012585" cy="2034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76" y="1651000"/>
            <a:ext cx="2012584" cy="2034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9" y="1651000"/>
            <a:ext cx="2012585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72160"/>
          </a:xfrm>
        </p:spPr>
        <p:txBody>
          <a:bodyPr/>
          <a:lstStyle/>
          <a:p>
            <a:r>
              <a:rPr lang="en-US" dirty="0" smtClean="0"/>
              <a:t>Goals of 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470"/>
            <a:ext cx="8229600" cy="4651693"/>
          </a:xfrm>
        </p:spPr>
        <p:txBody>
          <a:bodyPr/>
          <a:lstStyle/>
          <a:p>
            <a:r>
              <a:rPr lang="en-US" sz="2400" dirty="0" smtClean="0"/>
              <a:t>Introduce the </a:t>
            </a:r>
            <a:r>
              <a:rPr lang="en-US" sz="2400" dirty="0" err="1" smtClean="0"/>
              <a:t>Jansky</a:t>
            </a:r>
            <a:r>
              <a:rPr lang="en-US" sz="2400" dirty="0" smtClean="0"/>
              <a:t> Very Large Array  (7 slides)</a:t>
            </a:r>
          </a:p>
          <a:p>
            <a:pPr lvl="1"/>
            <a:r>
              <a:rPr lang="en-US" dirty="0" smtClean="0"/>
              <a:t>A major upgrade of the VLA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ow does a radio interferometer do 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?  (9 slides)</a:t>
            </a:r>
          </a:p>
          <a:p>
            <a:pPr lvl="1"/>
            <a:r>
              <a:rPr lang="en-US" dirty="0" smtClean="0"/>
              <a:t>Because all users should have at least a basic understanding of how their instruments work!</a:t>
            </a:r>
          </a:p>
          <a:p>
            <a:r>
              <a:rPr lang="en-US" sz="2400" dirty="0" smtClean="0"/>
              <a:t>Show, by recent examples, the power, and the potential of the </a:t>
            </a:r>
            <a:r>
              <a:rPr lang="en-US" sz="2400" dirty="0" err="1" smtClean="0"/>
              <a:t>Jansky</a:t>
            </a:r>
            <a:r>
              <a:rPr lang="en-US" sz="2400" dirty="0" smtClean="0"/>
              <a:t> VLA for 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of jets from AGN.  (lots of slides)</a:t>
            </a:r>
          </a:p>
          <a:p>
            <a:pPr lvl="1"/>
            <a:r>
              <a:rPr lang="en-US" dirty="0" smtClean="0"/>
              <a:t>Recent test data taken on Hercules A, and 3C273 provide excellent examples of what is to come.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0"/>
            <a:ext cx="8229600" cy="558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Mars – A Traditional Representation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3505200" cy="5334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Here Q, and U are combined to make a more realizable map of the  linearly polarized emission, and its position angle.</a:t>
            </a:r>
          </a:p>
          <a:p>
            <a:pPr eaLnBrk="1" hangingPunct="1"/>
            <a:r>
              <a:rPr lang="en-US" sz="2000" dirty="0" smtClean="0"/>
              <a:t>The dashes show the direction of the E-field. </a:t>
            </a:r>
          </a:p>
          <a:p>
            <a:pPr eaLnBrk="1" hangingPunct="1"/>
            <a:r>
              <a:rPr lang="en-US" sz="2000" dirty="0" smtClean="0"/>
              <a:t>The dash length is proportional to the polarized intensity.</a:t>
            </a:r>
          </a:p>
          <a:p>
            <a:pPr eaLnBrk="1" hangingPunct="1"/>
            <a:r>
              <a:rPr lang="en-US" sz="2000" dirty="0" smtClean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5695" y="6356350"/>
            <a:ext cx="3786809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14394" r="7353" b="12689"/>
          <a:stretch/>
        </p:blipFill>
        <p:spPr bwMode="auto">
          <a:xfrm>
            <a:off x="4138246" y="1143000"/>
            <a:ext cx="4548554" cy="50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9300"/>
          </a:xfrm>
        </p:spPr>
        <p:txBody>
          <a:bodyPr/>
          <a:lstStyle/>
          <a:p>
            <a:pPr>
              <a:tabLst>
                <a:tab pos="2400300" algn="l"/>
              </a:tabLst>
            </a:pPr>
            <a:r>
              <a:rPr lang="en-US" dirty="0" smtClean="0"/>
              <a:t>Recent </a:t>
            </a:r>
            <a:r>
              <a:rPr lang="en-US" dirty="0" err="1" smtClean="0"/>
              <a:t>Polarimetry</a:t>
            </a:r>
            <a:r>
              <a:rPr lang="en-US" dirty="0" smtClean="0"/>
              <a:t> with the VLA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4674553"/>
          </a:xfrm>
        </p:spPr>
        <p:txBody>
          <a:bodyPr/>
          <a:lstStyle/>
          <a:p>
            <a:r>
              <a:rPr lang="en-US" sz="2400" dirty="0" smtClean="0"/>
              <a:t>Much effort is now going into commissioning the upgraded VLA.  </a:t>
            </a:r>
            <a:endParaRPr lang="en-US" sz="2400" dirty="0"/>
          </a:p>
          <a:p>
            <a:r>
              <a:rPr lang="en-US" sz="2400" dirty="0" smtClean="0"/>
              <a:t>The enormous rises in observational capabilities is accompanied by a similar rise in the challenges in the data calibration and imaging process.  </a:t>
            </a:r>
          </a:p>
          <a:p>
            <a:r>
              <a:rPr lang="en-US" sz="2400" dirty="0" smtClean="0"/>
              <a:t>I show here some recent results arising from observations of Hercules A, and 3C273.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0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37"/>
            <a:ext cx="8229600" cy="765215"/>
          </a:xfrm>
        </p:spPr>
        <p:txBody>
          <a:bodyPr/>
          <a:lstStyle/>
          <a:p>
            <a:r>
              <a:rPr lang="en-US" dirty="0" smtClean="0"/>
              <a:t>Hercules A  </a:t>
            </a:r>
            <a:r>
              <a:rPr lang="en-US" sz="2400" dirty="0" smtClean="0"/>
              <a:t>(</a:t>
            </a:r>
            <a:r>
              <a:rPr lang="en-US" sz="2400" dirty="0" err="1" smtClean="0"/>
              <a:t>Perley</a:t>
            </a:r>
            <a:r>
              <a:rPr lang="en-US" sz="2400" dirty="0" smtClean="0"/>
              <a:t> and Cotton, demo)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52"/>
            <a:ext cx="8229600" cy="1398460"/>
          </a:xfrm>
        </p:spPr>
        <p:txBody>
          <a:bodyPr/>
          <a:lstStyle/>
          <a:p>
            <a:r>
              <a:rPr lang="en-US" dirty="0" smtClean="0"/>
              <a:t>z = 0.154,  radio galaxy.  D = 710 </a:t>
            </a:r>
            <a:r>
              <a:rPr lang="en-US" dirty="0" err="1" smtClean="0"/>
              <a:t>Mpc</a:t>
            </a:r>
            <a:r>
              <a:rPr lang="en-US" dirty="0" smtClean="0"/>
              <a:t>, 1arcsec = 3.4 </a:t>
            </a:r>
            <a:r>
              <a:rPr lang="en-US" dirty="0" err="1" smtClean="0"/>
              <a:t>Kpc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4-9 GHz color-code </a:t>
            </a:r>
            <a:r>
              <a:rPr lang="en-US" dirty="0" err="1" smtClean="0"/>
              <a:t>spectro</a:t>
            </a:r>
            <a:r>
              <a:rPr lang="en-US" dirty="0" smtClean="0"/>
              <a:t>-intensity image (redder = older).  1 </a:t>
            </a:r>
            <a:r>
              <a:rPr lang="en-US" dirty="0" err="1" smtClean="0"/>
              <a:t>Kpc</a:t>
            </a:r>
            <a:r>
              <a:rPr lang="en-US" dirty="0" smtClean="0"/>
              <a:t> </a:t>
            </a:r>
            <a:r>
              <a:rPr lang="en-US" dirty="0" err="1" smtClean="0"/>
              <a:t>res</a:t>
            </a:r>
            <a:r>
              <a:rPr lang="en-US" baseline="30000" dirty="0" err="1" smtClean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EVLA data:  1 through 9 GHz, all four configurations, 1Kpc resolution.  </a:t>
            </a:r>
          </a:p>
          <a:p>
            <a:r>
              <a:rPr lang="en-US" dirty="0" smtClean="0"/>
              <a:t>Shocks in western lobe indicate repeated ejection.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84CAC-A60B-4F8A-9DC0-CA1B95AB654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 descr="HercA_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1676"/>
            <a:ext cx="9143999" cy="41863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612140"/>
          </a:xfrm>
        </p:spPr>
        <p:txBody>
          <a:bodyPr/>
          <a:lstStyle/>
          <a:p>
            <a:r>
              <a:rPr lang="en-US" dirty="0" smtClean="0"/>
              <a:t>Hercules A (3C348) Polarized Intensity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4704" r="3114" b="5918"/>
          <a:stretch/>
        </p:blipFill>
        <p:spPr>
          <a:xfrm rot="5400000">
            <a:off x="2580435" y="97054"/>
            <a:ext cx="4508909" cy="77038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7290" y="1131570"/>
            <a:ext cx="476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l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3.5 cm,  Resolution = 0.3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arcseconds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45970" cy="4525963"/>
          </a:xfrm>
        </p:spPr>
        <p:txBody>
          <a:bodyPr/>
          <a:lstStyle/>
          <a:p>
            <a:pPr marL="228600" indent="-228600"/>
            <a:r>
              <a:rPr lang="en-US" dirty="0" smtClean="0"/>
              <a:t>Repeated ejections, each highly polarized, clearly visible.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3726" r="12310" b="24510"/>
          <a:stretch/>
        </p:blipFill>
        <p:spPr bwMode="auto">
          <a:xfrm>
            <a:off x="2647950" y="2019300"/>
            <a:ext cx="6038850" cy="38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12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68930" cy="4960620"/>
          </a:xfrm>
        </p:spPr>
        <p:txBody>
          <a:bodyPr/>
          <a:lstStyle/>
          <a:p>
            <a:pPr marL="228600" indent="-228600"/>
            <a:r>
              <a:rPr lang="en-US" dirty="0" smtClean="0"/>
              <a:t>This side is much more chaotic in appearance.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1781" r="6863" b="29924"/>
          <a:stretch/>
        </p:blipFill>
        <p:spPr bwMode="auto">
          <a:xfrm>
            <a:off x="3486150" y="2000250"/>
            <a:ext cx="5200650" cy="37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 A – </a:t>
            </a:r>
            <a:r>
              <a:rPr lang="en-US" dirty="0" smtClean="0"/>
              <a:t>Eastern Lobe, </a:t>
            </a:r>
            <a:r>
              <a:rPr lang="en-US" dirty="0" err="1" smtClean="0"/>
              <a:t>closeup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1"/>
            <a:ext cx="3048000" cy="41033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8939" r="6618" b="27083"/>
          <a:stretch/>
        </p:blipFill>
        <p:spPr bwMode="auto">
          <a:xfrm>
            <a:off x="3505200" y="1678395"/>
            <a:ext cx="5181600" cy="41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60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40740"/>
          </a:xfrm>
        </p:spPr>
        <p:txBody>
          <a:bodyPr/>
          <a:lstStyle/>
          <a:p>
            <a:r>
              <a:rPr lang="en-US" sz="2800" dirty="0" smtClean="0"/>
              <a:t>3C273 – a prominent QSO with a strong jet.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3290" cy="4103369"/>
          </a:xfrm>
        </p:spPr>
        <p:txBody>
          <a:bodyPr/>
          <a:lstStyle/>
          <a:p>
            <a:r>
              <a:rPr lang="en-US" dirty="0" smtClean="0"/>
              <a:t>3C273 has a strong jet and a weak ‘halo’</a:t>
            </a:r>
          </a:p>
          <a:p>
            <a:r>
              <a:rPr lang="en-US" dirty="0" smtClean="0"/>
              <a:t>Shown here is a low resolution (4 </a:t>
            </a:r>
            <a:r>
              <a:rPr lang="en-US" dirty="0" err="1" smtClean="0"/>
              <a:t>arcsec</a:t>
            </a:r>
            <a:r>
              <a:rPr lang="en-US" dirty="0" smtClean="0"/>
              <a:t>.) image at 22 cm wavelength.</a:t>
            </a:r>
          </a:p>
          <a:p>
            <a:r>
              <a:rPr lang="en-US" dirty="0" smtClean="0"/>
              <a:t>There is a very strong one-sided jet, but no counter-jet.</a:t>
            </a:r>
          </a:p>
          <a:p>
            <a:r>
              <a:rPr lang="en-US" dirty="0" smtClean="0"/>
              <a:t>A weak, diffuse halo is seen.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4204" r="6863" b="12311"/>
          <a:stretch/>
        </p:blipFill>
        <p:spPr bwMode="auto">
          <a:xfrm>
            <a:off x="4495800" y="1654234"/>
            <a:ext cx="4099560" cy="451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76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3980"/>
          </a:xfrm>
        </p:spPr>
        <p:txBody>
          <a:bodyPr/>
          <a:lstStyle/>
          <a:p>
            <a:r>
              <a:rPr lang="en-US" dirty="0" smtClean="0"/>
              <a:t>3C273:  Overview from VLA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16949" r="6618" b="14869"/>
          <a:stretch/>
        </p:blipFill>
        <p:spPr bwMode="auto">
          <a:xfrm>
            <a:off x="457200" y="2529089"/>
            <a:ext cx="3752841" cy="382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80"/>
            <a:ext cx="8229600" cy="1011180"/>
          </a:xfrm>
        </p:spPr>
        <p:txBody>
          <a:bodyPr/>
          <a:lstStyle/>
          <a:p>
            <a:r>
              <a:rPr lang="en-US" dirty="0" smtClean="0"/>
              <a:t>The jets at 1 </a:t>
            </a:r>
            <a:r>
              <a:rPr lang="en-US" dirty="0" err="1" smtClean="0"/>
              <a:t>arcsecond</a:t>
            </a:r>
            <a:r>
              <a:rPr lang="en-US" dirty="0" smtClean="0"/>
              <a:t> resolution.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2cm                                               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3.6 cm (with </a:t>
            </a:r>
            <a:r>
              <a:rPr lang="en-US" dirty="0" err="1" smtClean="0"/>
              <a:t>Poln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14584" r="6619" b="13825"/>
          <a:stretch/>
        </p:blipFill>
        <p:spPr bwMode="auto">
          <a:xfrm>
            <a:off x="4857749" y="2529089"/>
            <a:ext cx="3467929" cy="372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051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63600"/>
          </a:xfrm>
        </p:spPr>
        <p:txBody>
          <a:bodyPr/>
          <a:lstStyle/>
          <a:p>
            <a:r>
              <a:rPr lang="en-US" dirty="0" smtClean="0"/>
              <a:t>The Remarkable Inner Jet: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038599"/>
          </a:xfrm>
        </p:spPr>
        <p:txBody>
          <a:bodyPr/>
          <a:lstStyle/>
          <a:p>
            <a:r>
              <a:rPr lang="en-US" dirty="0" smtClean="0"/>
              <a:t>The inner jet at 0.4 </a:t>
            </a:r>
            <a:r>
              <a:rPr lang="en-US" dirty="0" err="1" smtClean="0"/>
              <a:t>arcsec</a:t>
            </a:r>
            <a:r>
              <a:rPr lang="en-US" dirty="0" smtClean="0"/>
              <a:t>. resolution.</a:t>
            </a:r>
          </a:p>
          <a:p>
            <a:r>
              <a:rPr lang="en-US" dirty="0" smtClean="0"/>
              <a:t>The central nucleus has been removed to show the continuity of the jet to the smallest angular scales.</a:t>
            </a:r>
          </a:p>
          <a:p>
            <a:r>
              <a:rPr lang="en-US" dirty="0" smtClean="0"/>
              <a:t>There is no hint of expansion in the jet prior to its entry to the ‘outer’ jet region.  </a:t>
            </a:r>
          </a:p>
          <a:p>
            <a:r>
              <a:rPr lang="en-US" dirty="0" smtClean="0"/>
              <a:t>There is no sign of a counter-jet.  </a:t>
            </a:r>
            <a:endParaRPr lang="en-US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2500" r="6862" b="10038"/>
          <a:stretch/>
        </p:blipFill>
        <p:spPr bwMode="auto">
          <a:xfrm>
            <a:off x="4591050" y="1961174"/>
            <a:ext cx="3638550" cy="42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71"/>
            <a:ext cx="8229600" cy="885372"/>
          </a:xfrm>
        </p:spPr>
        <p:txBody>
          <a:bodyPr/>
          <a:lstStyle/>
          <a:p>
            <a:r>
              <a:rPr lang="en-US" dirty="0" smtClean="0"/>
              <a:t>The Very Large Array --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4"/>
            <a:ext cx="8229600" cy="2166256"/>
          </a:xfrm>
        </p:spPr>
        <p:txBody>
          <a:bodyPr/>
          <a:lstStyle/>
          <a:p>
            <a:pPr marL="282575" indent="-282575"/>
            <a:r>
              <a:rPr lang="en-US" dirty="0" smtClean="0"/>
              <a:t>The Very Large Array is a 27-element, reconfigurable interferometer array, located in west-central New Mexico, USA.  (</a:t>
            </a:r>
            <a:r>
              <a:rPr lang="en-US" dirty="0" err="1" smtClean="0"/>
              <a:t>lat</a:t>
            </a:r>
            <a:r>
              <a:rPr lang="en-US" dirty="0" smtClean="0"/>
              <a:t> = 34.1, long = 107.6).</a:t>
            </a:r>
          </a:p>
          <a:p>
            <a:pPr marL="282575" indent="-282575"/>
            <a:r>
              <a:rPr lang="en-US" dirty="0" smtClean="0"/>
              <a:t>High elevation (2100 m), desert climate (20 cm </a:t>
            </a:r>
            <a:r>
              <a:rPr lang="en-US" dirty="0" err="1" smtClean="0"/>
              <a:t>precip</a:t>
            </a:r>
            <a:r>
              <a:rPr lang="en-US" dirty="0" smtClean="0"/>
              <a:t>), means good observing conditions most of the year.</a:t>
            </a:r>
          </a:p>
          <a:p>
            <a:pPr marL="282575" indent="-282575"/>
            <a:r>
              <a:rPr lang="en-US" dirty="0" smtClean="0"/>
              <a:t>There are four major configurations, offering a range of over 300 in imaging resolution.</a:t>
            </a:r>
          </a:p>
          <a:p>
            <a:pPr marL="682625" lvl="1" indent="-282575"/>
            <a:r>
              <a:rPr lang="en-US" sz="1800" dirty="0" smtClean="0"/>
              <a:t>e.g. 1.5” – 400” at 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=21cm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84CAC-A60B-4F8A-9DC0-CA1B95AB65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32" y="3135087"/>
            <a:ext cx="4831895" cy="32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745445"/>
            <a:ext cx="36426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original VLA, commissioned in 1980, has now been upgraded.  </a:t>
            </a:r>
          </a:p>
          <a:p>
            <a:pPr marL="282575" indent="-2825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new instrument – the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Jansky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Very Large Array, has hugely improved capabilities.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structure.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331"/>
            <a:ext cx="8229600" cy="1142999"/>
          </a:xfrm>
        </p:spPr>
        <p:txBody>
          <a:bodyPr/>
          <a:lstStyle/>
          <a:p>
            <a:r>
              <a:rPr lang="en-US" dirty="0" smtClean="0"/>
              <a:t>Inner and outer jets, at 0.125 </a:t>
            </a:r>
            <a:r>
              <a:rPr lang="en-US" dirty="0" err="1" smtClean="0"/>
              <a:t>arcsecond</a:t>
            </a:r>
            <a:r>
              <a:rPr lang="en-US" dirty="0" smtClean="0"/>
              <a:t> resolution.</a:t>
            </a:r>
          </a:p>
          <a:p>
            <a:r>
              <a:rPr lang="en-US" dirty="0" smtClean="0"/>
              <a:t> VLA data, at 14.965 MHz frequency.  </a:t>
            </a:r>
          </a:p>
          <a:p>
            <a:r>
              <a:rPr lang="en-US" dirty="0" smtClean="0"/>
              <a:t>Key point:  About 6 hours’ data with all VLA configurations.  </a:t>
            </a:r>
            <a:endParaRPr lang="en-US" dirty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6414" r="6863" b="14583"/>
          <a:stretch/>
        </p:blipFill>
        <p:spPr bwMode="auto">
          <a:xfrm>
            <a:off x="159546" y="2836968"/>
            <a:ext cx="2964654" cy="306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15909" r="7108" b="13826"/>
          <a:stretch/>
        </p:blipFill>
        <p:spPr bwMode="auto">
          <a:xfrm>
            <a:off x="3259878" y="2948092"/>
            <a:ext cx="2700514" cy="28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3446" r="6619" b="11175"/>
          <a:stretch/>
        </p:blipFill>
        <p:spPr bwMode="auto">
          <a:xfrm>
            <a:off x="6226442" y="2948092"/>
            <a:ext cx="2460358" cy="27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14900" y="4229100"/>
            <a:ext cx="937260" cy="10401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52160" y="3028950"/>
            <a:ext cx="845820" cy="1200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52160" y="5269230"/>
            <a:ext cx="742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4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37870"/>
          </a:xfrm>
        </p:spPr>
        <p:txBody>
          <a:bodyPr/>
          <a:lstStyle/>
          <a:p>
            <a:r>
              <a:rPr lang="en-US" sz="3200" dirty="0" smtClean="0"/>
              <a:t>New Observations from the </a:t>
            </a:r>
            <a:r>
              <a:rPr lang="en-US" sz="3200" dirty="0" err="1" smtClean="0"/>
              <a:t>Jansky</a:t>
            </a:r>
            <a:r>
              <a:rPr lang="en-US" sz="3200" dirty="0" smtClean="0"/>
              <a:t> VLA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1241" r="5304" b="18219"/>
          <a:stretch/>
        </p:blipFill>
        <p:spPr bwMode="auto">
          <a:xfrm>
            <a:off x="1133475" y="2876551"/>
            <a:ext cx="5848350" cy="308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51610"/>
          </a:xfrm>
        </p:spPr>
        <p:txBody>
          <a:bodyPr/>
          <a:lstStyle/>
          <a:p>
            <a:r>
              <a:rPr lang="en-US" dirty="0" smtClean="0"/>
              <a:t>As part of commissioning, we observed 3C273 with the full 8 GHz bandwidth.  </a:t>
            </a:r>
          </a:p>
          <a:p>
            <a:r>
              <a:rPr lang="en-US" dirty="0" smtClean="0"/>
              <a:t>Here we show the results at 19 GHz, using just 75 minutes’ observation, and a single 128 MHz-wide </a:t>
            </a:r>
            <a:r>
              <a:rPr lang="en-US" dirty="0" err="1" smtClean="0"/>
              <a:t>subband</a:t>
            </a:r>
            <a:r>
              <a:rPr lang="en-US" dirty="0" smtClean="0"/>
              <a:t>.  There are 63 others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2340" y="3234690"/>
            <a:ext cx="139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DR – about 250,000:1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26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680720"/>
          </a:xfrm>
        </p:spPr>
        <p:txBody>
          <a:bodyPr/>
          <a:lstStyle/>
          <a:p>
            <a:r>
              <a:rPr lang="en-US" dirty="0" smtClean="0"/>
              <a:t>The outer jet at 19 GHz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428750"/>
          </a:xfrm>
        </p:spPr>
        <p:txBody>
          <a:bodyPr/>
          <a:lstStyle/>
          <a:p>
            <a:r>
              <a:rPr lang="en-US" dirty="0" smtClean="0"/>
              <a:t>Outer jet …  with 100 </a:t>
            </a:r>
            <a:r>
              <a:rPr lang="en-US" dirty="0" err="1" smtClean="0"/>
              <a:t>milliarcsecond</a:t>
            </a:r>
            <a:r>
              <a:rPr lang="en-US" dirty="0" smtClean="0"/>
              <a:t> resolution …</a:t>
            </a:r>
          </a:p>
          <a:p>
            <a:r>
              <a:rPr lang="en-US" dirty="0" smtClean="0"/>
              <a:t>Even with only a single configuration, a single </a:t>
            </a:r>
            <a:r>
              <a:rPr lang="en-US" dirty="0" err="1" smtClean="0"/>
              <a:t>subband</a:t>
            </a:r>
            <a:r>
              <a:rPr lang="en-US" dirty="0" smtClean="0"/>
              <a:t>, and only 75 minutes integration, the outer jet is seen with much better sensitivity than our previous work,  using 6 hours integration and four configurations!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6715" r="4735" b="24265"/>
          <a:stretch/>
        </p:blipFill>
        <p:spPr bwMode="auto">
          <a:xfrm>
            <a:off x="628650" y="2762251"/>
            <a:ext cx="7985758" cy="33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9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Close-up View of the Outer Jet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313" r="10605" b="7108"/>
          <a:stretch/>
        </p:blipFill>
        <p:spPr bwMode="auto">
          <a:xfrm>
            <a:off x="3124200" y="1651000"/>
            <a:ext cx="4895850" cy="40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99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in the outer jet.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390775" cy="4525963"/>
          </a:xfrm>
        </p:spPr>
        <p:txBody>
          <a:bodyPr/>
          <a:lstStyle/>
          <a:p>
            <a:pPr marL="228600" indent="-228600">
              <a:tabLst>
                <a:tab pos="171450" algn="l"/>
              </a:tabLst>
            </a:pPr>
            <a:r>
              <a:rPr lang="en-US" dirty="0" smtClean="0"/>
              <a:t>Polarization is seen easily in the outer jet.  </a:t>
            </a:r>
          </a:p>
          <a:p>
            <a:pPr marL="228600" indent="-228600">
              <a:tabLst>
                <a:tab pos="171450" algn="l"/>
              </a:tabLst>
            </a:pPr>
            <a:r>
              <a:rPr lang="en-US" dirty="0" smtClean="0"/>
              <a:t>Magnetic field orientations are as expected.  </a:t>
            </a:r>
          </a:p>
          <a:p>
            <a:pPr marL="228600" indent="-228600">
              <a:tabLst>
                <a:tab pos="171450" algn="l"/>
              </a:tabLst>
            </a:pPr>
            <a:r>
              <a:rPr lang="en-US" dirty="0" smtClean="0"/>
              <a:t>However … no polarization seen in the inner jet.  </a:t>
            </a:r>
          </a:p>
          <a:p>
            <a:pPr marL="228600" indent="-228600">
              <a:tabLst>
                <a:tab pos="171450" algn="l"/>
              </a:tabLst>
            </a:pPr>
            <a:r>
              <a:rPr lang="en-US" dirty="0" smtClean="0"/>
              <a:t>Problem is mostly due to calibration issues.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28D36A-CA2A-4F5E-9C39-005213A6AF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2255" r="5115" b="9804"/>
          <a:stretch/>
        </p:blipFill>
        <p:spPr bwMode="auto">
          <a:xfrm>
            <a:off x="2847975" y="1651000"/>
            <a:ext cx="5838825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45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Summary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upgraded </a:t>
            </a:r>
            <a:r>
              <a:rPr lang="en-US" sz="2400" dirty="0" err="1" smtClean="0"/>
              <a:t>Jansky</a:t>
            </a:r>
            <a:r>
              <a:rPr lang="en-US" sz="2400" dirty="0" smtClean="0"/>
              <a:t> Very Large Array is ready for serious usage.  </a:t>
            </a:r>
          </a:p>
          <a:p>
            <a:r>
              <a:rPr lang="en-US" sz="2400" dirty="0" smtClean="0"/>
              <a:t>The full 8 GHz-wide, full </a:t>
            </a:r>
            <a:r>
              <a:rPr lang="en-US" sz="2400" dirty="0" err="1" smtClean="0"/>
              <a:t>polarimetric</a:t>
            </a:r>
            <a:r>
              <a:rPr lang="en-US" sz="2400" dirty="0" smtClean="0"/>
              <a:t> modes are working.  </a:t>
            </a:r>
          </a:p>
          <a:p>
            <a:r>
              <a:rPr lang="en-US" sz="2400" dirty="0" smtClean="0"/>
              <a:t>These new capabilities offer unprecedented sensitivity and imaging/</a:t>
            </a:r>
            <a:r>
              <a:rPr lang="en-US" sz="2400" dirty="0" err="1" smtClean="0"/>
              <a:t>polarimetric</a:t>
            </a:r>
            <a:r>
              <a:rPr lang="en-US" sz="2400" dirty="0" smtClean="0"/>
              <a:t> performance for the study of astrophysical jets, and other objects. 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98374" y="6356350"/>
            <a:ext cx="4969565" cy="365125"/>
          </a:xfrm>
        </p:spPr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C73-57B1-4041-B056-946C564DF8B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1" descr="nrao_logo_p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650"/>
            <a:ext cx="31511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Box 2"/>
          <p:cNvSpPr txBox="1">
            <a:spLocks noChangeArrowheads="1"/>
          </p:cNvSpPr>
          <p:nvPr/>
        </p:nvSpPr>
        <p:spPr bwMode="auto">
          <a:xfrm>
            <a:off x="0" y="4519613"/>
            <a:ext cx="9144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99"/>
                </a:solidFill>
                <a:latin typeface="Gill Sans MT" pitchFamily="34" charset="0"/>
              </a:rPr>
              <a:t>The National Radio Astronomy Observatory is a facility of the National Science Foundation</a:t>
            </a:r>
            <a:br>
              <a:rPr lang="en-US" sz="16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1600">
                <a:solidFill>
                  <a:srgbClr val="000099"/>
                </a:solidFill>
                <a:latin typeface="Gill Sans MT" pitchFamily="34" charset="0"/>
              </a:rPr>
              <a:t>operated under cooperative agreement by Associated Universities, Inc.</a:t>
            </a:r>
          </a:p>
          <a:p>
            <a:pPr algn="ctr">
              <a:spcBef>
                <a:spcPct val="20000"/>
              </a:spcBef>
            </a:pPr>
            <a:endParaRPr lang="en-US" sz="1600">
              <a:solidFill>
                <a:srgbClr val="000099"/>
              </a:solidFill>
              <a:latin typeface="Gill Sans MT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99"/>
                </a:solidFill>
                <a:latin typeface="Gill Sans MT" pitchFamily="34" charset="0"/>
              </a:rPr>
              <a:t>www.nrao.edu  •  science.nrao.edu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7143"/>
          </a:xfrm>
        </p:spPr>
        <p:txBody>
          <a:bodyPr/>
          <a:lstStyle/>
          <a:p>
            <a:r>
              <a:rPr lang="en-US" dirty="0" smtClean="0"/>
              <a:t>EVLA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EVLA Project is a major expansion of the Very Large Array.  </a:t>
            </a:r>
          </a:p>
          <a:p>
            <a:pPr lvl="1"/>
            <a:r>
              <a:rPr lang="en-US" dirty="0" smtClean="0"/>
              <a:t>The upgraded telescope is now called the </a:t>
            </a:r>
            <a:r>
              <a:rPr lang="en-US" dirty="0" err="1" smtClean="0"/>
              <a:t>Jansky</a:t>
            </a:r>
            <a:r>
              <a:rPr lang="en-US" dirty="0" smtClean="0"/>
              <a:t> Very Large Array.  </a:t>
            </a:r>
          </a:p>
          <a:p>
            <a:r>
              <a:rPr lang="en-US" sz="2400" dirty="0" smtClean="0"/>
              <a:t>Fundamental goal of the project:  At least one order-of-magnitude improvement in all observational capabilities, except spatial resolution.  </a:t>
            </a:r>
          </a:p>
          <a:p>
            <a:r>
              <a:rPr lang="en-US" sz="2400" dirty="0" smtClean="0"/>
              <a:t>The project began in 2001, and is now formally completed – on budget and on schedule.  </a:t>
            </a:r>
          </a:p>
          <a:p>
            <a:r>
              <a:rPr lang="en-US" sz="2400" dirty="0" smtClean="0"/>
              <a:t>Key aspect:  A leveraged project, building on existing VLA infrastructure.  </a:t>
            </a:r>
          </a:p>
          <a:p>
            <a:pPr lvl="1"/>
            <a:r>
              <a:rPr lang="en-US" dirty="0" smtClean="0"/>
              <a:t>A sound strategy for these fiscally constrained times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84CAC-A60B-4F8A-9DC0-CA1B95AB65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30943"/>
          </a:xfrm>
        </p:spPr>
        <p:txBody>
          <a:bodyPr/>
          <a:lstStyle/>
          <a:p>
            <a:r>
              <a:rPr lang="en-US" dirty="0" smtClean="0"/>
              <a:t>Major Goals for the VLA’s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6892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Full frequency coverage from 1 to 50 GHz.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Provided by 8 frequency bands with cryogenic receivers.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Up to 8 GHz instantaneous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Provided by two independent dual-polarization frequency pairs, each of up to 4 GHz bandwidth per polarization.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All digital design to maximize instrumental stability and repeatability.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New </a:t>
            </a:r>
            <a:r>
              <a:rPr lang="en-US" dirty="0" err="1"/>
              <a:t>correlator</a:t>
            </a:r>
            <a:r>
              <a:rPr lang="en-US" dirty="0"/>
              <a:t> with 8 GHz/polarization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Designed, funded, and constructed by our Canadian partners, HIA/DRAO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Unprecedented flexibility in matching resources </a:t>
            </a:r>
            <a:r>
              <a:rPr lang="en-US" sz="1800" dirty="0" smtClean="0"/>
              <a:t>to </a:t>
            </a:r>
            <a:r>
              <a:rPr lang="en-US" sz="1800" dirty="0"/>
              <a:t>science goals. 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&lt;3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Jy</a:t>
            </a:r>
            <a:r>
              <a:rPr lang="en-US" dirty="0"/>
              <a:t>/beam (1-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, 1-Hr) continuum sensitivity at most bands.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&lt;1 </a:t>
            </a:r>
            <a:r>
              <a:rPr lang="en-US" dirty="0" err="1"/>
              <a:t>mJy</a:t>
            </a:r>
            <a:r>
              <a:rPr lang="en-US" dirty="0"/>
              <a:t>/beam (1-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, 1-Hr, 1-km/sec) line sensitivity at most bands.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Noise-limited, full-field imaging in all Stokes parameters for most observational fields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Requires higher level of software for calibration, imaging, and </a:t>
            </a:r>
            <a:r>
              <a:rPr lang="en-US" sz="1800" dirty="0" err="1" smtClean="0"/>
              <a:t>deconvolution</a:t>
            </a:r>
            <a:r>
              <a:rPr lang="en-US" sz="1800" dirty="0" smtClean="0"/>
              <a:t>. 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84CAC-A60B-4F8A-9DC0-CA1B95AB65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A91C9F-05A1-4DB0-ABD0-57D332B4145A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7038"/>
            <a:ext cx="7818437" cy="6397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Jansky</a:t>
            </a:r>
            <a:r>
              <a:rPr lang="en-US" sz="2800" dirty="0" smtClean="0"/>
              <a:t> VLA-VLA Capabilities Comparison</a:t>
            </a:r>
          </a:p>
        </p:txBody>
      </p:sp>
      <p:graphicFrame>
        <p:nvGraphicFramePr>
          <p:cNvPr id="77013" name="Group 2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896792"/>
              </p:ext>
            </p:extLst>
          </p:nvPr>
        </p:nvGraphicFramePr>
        <p:xfrm>
          <a:off x="304800" y="1714500"/>
          <a:ext cx="8458201" cy="3814843"/>
        </p:xfrm>
        <a:graphic>
          <a:graphicData uri="http://schemas.openxmlformats.org/drawingml/2006/table">
            <a:tbl>
              <a:tblPr/>
              <a:tblGrid>
                <a:gridCol w="3958590"/>
                <a:gridCol w="1131570"/>
                <a:gridCol w="1314450"/>
                <a:gridCol w="1040130"/>
                <a:gridCol w="1013461"/>
              </a:tblGrid>
              <a:tr h="473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 Source Cont. Sensitivity (1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,12hr.)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BW in each polarization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GHz*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frequency channels at max.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16384*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number of freq. channels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4,194,304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8192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Coarsest frequency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Finest frequency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15.3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full-polarization spectral windows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(Log) Frequency Coverage (1 – 50 GHz)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2" name="Text Box 50"/>
          <p:cNvSpPr txBox="1">
            <a:spLocks noChangeArrowheads="1"/>
          </p:cNvSpPr>
          <p:nvPr/>
        </p:nvSpPr>
        <p:spPr bwMode="auto">
          <a:xfrm>
            <a:off x="297091" y="1077686"/>
            <a:ext cx="6927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</a:rPr>
              <a:t>upgraded VLA’s </a:t>
            </a:r>
            <a:r>
              <a:rPr lang="en-US" sz="2000" dirty="0">
                <a:latin typeface="Times New Roman" pitchFamily="18" charset="0"/>
              </a:rPr>
              <a:t>performance </a:t>
            </a:r>
            <a:r>
              <a:rPr lang="en-US" sz="2000" dirty="0" smtClean="0">
                <a:latin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</a:rPr>
              <a:t>vastly better than the VLA’s: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3629" y="5802086"/>
            <a:ext cx="748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*  New capabilities, now under testing, to be made available in Jan, 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635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EVLA Project Status (Sept 2012)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51510" y="1143000"/>
            <a:ext cx="8035290" cy="510921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Installation of new wideband receivers now complete at:</a:t>
            </a:r>
          </a:p>
          <a:p>
            <a:pPr lvl="1" eaLnBrk="1" hangingPunct="1"/>
            <a:r>
              <a:rPr lang="en-US" sz="2000" dirty="0" smtClean="0"/>
              <a:t>4 – 8 GHz (C-Band)</a:t>
            </a:r>
          </a:p>
          <a:p>
            <a:pPr lvl="1" eaLnBrk="1" hangingPunct="1"/>
            <a:r>
              <a:rPr lang="en-US" sz="2000" dirty="0" smtClean="0"/>
              <a:t>18 – 27 GHz (K-Band)</a:t>
            </a:r>
          </a:p>
          <a:p>
            <a:pPr lvl="1" eaLnBrk="1" hangingPunct="1"/>
            <a:r>
              <a:rPr lang="en-US" sz="2000" dirty="0" smtClean="0"/>
              <a:t>27 – 40 GHz (Ka-Band)</a:t>
            </a:r>
          </a:p>
          <a:p>
            <a:pPr lvl="1" eaLnBrk="1" hangingPunct="1"/>
            <a:r>
              <a:rPr lang="en-US" sz="2000" dirty="0" smtClean="0"/>
              <a:t>40 – 50 GHz (Q-Band)</a:t>
            </a:r>
          </a:p>
          <a:p>
            <a:pPr eaLnBrk="1" hangingPunct="1"/>
            <a:r>
              <a:rPr lang="en-US" sz="2400" dirty="0" smtClean="0"/>
              <a:t>Installation of remaining four bands completed late-2012:</a:t>
            </a:r>
          </a:p>
          <a:p>
            <a:pPr lvl="1" eaLnBrk="1" hangingPunct="1"/>
            <a:r>
              <a:rPr lang="en-US" dirty="0" smtClean="0"/>
              <a:t>1 – 2 GHz (L-Band)  23 now,  completed end of 2012.</a:t>
            </a:r>
          </a:p>
          <a:p>
            <a:pPr lvl="1" eaLnBrk="1" hangingPunct="1"/>
            <a:r>
              <a:rPr lang="en-US" dirty="0" smtClean="0"/>
              <a:t>2 – 4 GHz (S-Band)   25 now, completed end of 2012.</a:t>
            </a:r>
          </a:p>
          <a:p>
            <a:pPr lvl="1" eaLnBrk="1" hangingPunct="1"/>
            <a:r>
              <a:rPr lang="en-US" dirty="0" smtClean="0"/>
              <a:t>8 – 12 GHz (X-Band) 20 now, completed end of 2012.</a:t>
            </a:r>
          </a:p>
          <a:p>
            <a:pPr lvl="1" eaLnBrk="1" hangingPunct="1"/>
            <a:r>
              <a:rPr lang="en-US" dirty="0" smtClean="0"/>
              <a:t>12 – 18 GHz (Ku-Band)  23 now, completed end of 2012.  </a:t>
            </a:r>
          </a:p>
          <a:p>
            <a:pPr eaLnBrk="1" hangingPunct="1"/>
            <a:r>
              <a:rPr lang="en-US" sz="2400" dirty="0" smtClean="0"/>
              <a:t>In addition (but outside the Project), we are outfitting a new wideband low-frequency receiver (paid for by NRL).  </a:t>
            </a:r>
          </a:p>
          <a:p>
            <a:pPr lvl="1" eaLnBrk="1" hangingPunct="1"/>
            <a:r>
              <a:rPr lang="en-US" dirty="0" smtClean="0"/>
              <a:t>Twelve systems now outfitted, the rest by early to mid 2013.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30BBAC-E494-4510-8E86-F5372FC98B6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30943"/>
          </a:xfrm>
        </p:spPr>
        <p:txBody>
          <a:bodyPr/>
          <a:lstStyle/>
          <a:p>
            <a:r>
              <a:rPr lang="en-US" dirty="0" smtClean="0"/>
              <a:t>Ongoing VLA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4"/>
            <a:ext cx="8229600" cy="4751160"/>
          </a:xfrm>
        </p:spPr>
        <p:txBody>
          <a:bodyPr/>
          <a:lstStyle/>
          <a:p>
            <a:r>
              <a:rPr lang="en-US" sz="2400" dirty="0" smtClean="0"/>
              <a:t>The formal project was completed on Sept 30 of this year.  </a:t>
            </a:r>
          </a:p>
          <a:p>
            <a:r>
              <a:rPr lang="en-US" sz="2400" dirty="0" smtClean="0"/>
              <a:t>Some construction items (receivers) continue until year’s end.  </a:t>
            </a:r>
          </a:p>
          <a:p>
            <a:r>
              <a:rPr lang="en-US" sz="2400" dirty="0" smtClean="0"/>
              <a:t>Software development and improvements (primarily for the more obscure </a:t>
            </a:r>
            <a:r>
              <a:rPr lang="en-US" sz="2400" dirty="0" err="1" smtClean="0"/>
              <a:t>correlator</a:t>
            </a:r>
            <a:r>
              <a:rPr lang="en-US" sz="2400" dirty="0" smtClean="0"/>
              <a:t> modes) will continue for many years.</a:t>
            </a:r>
          </a:p>
          <a:p>
            <a:r>
              <a:rPr lang="en-US" sz="2400" dirty="0" smtClean="0"/>
              <a:t>Similarly, improvements in observing, calibration, and imaging methodologies will continue for years.  </a:t>
            </a:r>
          </a:p>
          <a:p>
            <a:r>
              <a:rPr lang="en-US" sz="2400" dirty="0" smtClean="0"/>
              <a:t>We strongly urge observers who wish to use the more sophisticated observational modes to come to Socorro, and spend ‘quality time’ with us!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84CAC-A60B-4F8A-9DC0-CA1B95AB65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COST Meeting on Polarization and Active Galactic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33400"/>
            <a:ext cx="6880860" cy="895350"/>
          </a:xfrm>
        </p:spPr>
        <p:txBody>
          <a:bodyPr/>
          <a:lstStyle/>
          <a:p>
            <a:r>
              <a:rPr lang="en-US" dirty="0" smtClean="0"/>
              <a:t>How Does an Interferometer ‘Do </a:t>
            </a:r>
            <a:r>
              <a:rPr lang="en-US" dirty="0" err="1" smtClean="0"/>
              <a:t>Polarimetry</a:t>
            </a:r>
            <a:r>
              <a:rPr lang="en-US" dirty="0" smtClean="0"/>
              <a:t>’?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43050"/>
            <a:ext cx="7696200" cy="4400550"/>
          </a:xfrm>
        </p:spPr>
        <p:txBody>
          <a:bodyPr/>
          <a:lstStyle/>
          <a:p>
            <a:r>
              <a:rPr lang="en-US" sz="2400" dirty="0" smtClean="0"/>
              <a:t>The goal is to obtain images of the sky brightness in the four Stokes’ parameters:  I, Q, U, and V.  </a:t>
            </a:r>
          </a:p>
          <a:p>
            <a:r>
              <a:rPr lang="en-US" sz="2400" dirty="0" smtClean="0"/>
              <a:t>But an interferometer actually measures the (spatial) Fourier transform of the source emission.  </a:t>
            </a:r>
          </a:p>
          <a:p>
            <a:r>
              <a:rPr lang="en-US" sz="2400" dirty="0" smtClean="0"/>
              <a:t>Unfortunately,  the interferometer cannot directly determine the corresponding visibilities.  </a:t>
            </a:r>
          </a:p>
          <a:p>
            <a:r>
              <a:rPr lang="en-US" sz="2400" dirty="0" smtClean="0"/>
              <a:t>So, how do we generate the complex visibilities corresponding to I, Q, U, and V?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DF70-511A-4281-B6A0-236D64DD9D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COST Meeting on Polarization and Active Galactic Nuclei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Title Blank Slide - Green Bank Scienc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EVLA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 - N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4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Slide - Green Bank Scienc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tle Blank Slide - S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itle Blank Slide - N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itle Blank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nrao2</Template>
  <TotalTime>1146</TotalTime>
  <Words>2686</Words>
  <Application>Microsoft Office PowerPoint</Application>
  <PresentationFormat>On-screen Show (4:3)</PresentationFormat>
  <Paragraphs>336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7" baseType="lpstr">
      <vt:lpstr>NRAOTownHall_AAS_Austin_template</vt:lpstr>
      <vt:lpstr>Title Slide - NTC</vt:lpstr>
      <vt:lpstr>Title Slide - GBT</vt:lpstr>
      <vt:lpstr>Title Slide - Green Bank Science Center</vt:lpstr>
      <vt:lpstr>Title Blank Slide - SOC</vt:lpstr>
      <vt:lpstr>1_NRAOTownHall_AAS_Austin_template</vt:lpstr>
      <vt:lpstr>Title Blank Slide - ALMA 2</vt:lpstr>
      <vt:lpstr>Title Blank Slide - NTC</vt:lpstr>
      <vt:lpstr>Title Blank Slide - GBT</vt:lpstr>
      <vt:lpstr>Title Blank Slide - Green Bank Science Center</vt:lpstr>
      <vt:lpstr>Gold Image Bottom Bar</vt:lpstr>
      <vt:lpstr>NAASC Background</vt:lpstr>
      <vt:lpstr>CDL Background</vt:lpstr>
      <vt:lpstr>1_CDL Background</vt:lpstr>
      <vt:lpstr>EVLA Background</vt:lpstr>
      <vt:lpstr>NTC Background</vt:lpstr>
      <vt:lpstr>1_NTC Background</vt:lpstr>
      <vt:lpstr>2_NTC Background</vt:lpstr>
      <vt:lpstr>3_NTC Background</vt:lpstr>
      <vt:lpstr>4_NTC Background</vt:lpstr>
      <vt:lpstr>Equation</vt:lpstr>
      <vt:lpstr>Spectropolarimetry with the  Jansky Very Large Array</vt:lpstr>
      <vt:lpstr>Goals of  This Presentation</vt:lpstr>
      <vt:lpstr>The Very Large Array -- Overview</vt:lpstr>
      <vt:lpstr>EVLA Project Overview</vt:lpstr>
      <vt:lpstr>Major Goals for the VLA’s Upgrade</vt:lpstr>
      <vt:lpstr>Jansky VLA-VLA Capabilities Comparison</vt:lpstr>
      <vt:lpstr>EVLA Project Status (Sept 2012)</vt:lpstr>
      <vt:lpstr>Ongoing VLA Developments</vt:lpstr>
      <vt:lpstr>How Does an Interferometer ‘Do Polarimetry’?</vt:lpstr>
      <vt:lpstr>Stokes Visibilities</vt:lpstr>
      <vt:lpstr>Antennas are Polarized!</vt:lpstr>
      <vt:lpstr>Four Complex Correlations  per Pair of Antennas</vt:lpstr>
      <vt:lpstr>Relating the Products to Stokes’ Visibilities</vt:lpstr>
      <vt:lpstr>Solving for Stokes Visibilities</vt:lpstr>
      <vt:lpstr>Summary:  Interferometric Polarimetry (made easy)</vt:lpstr>
      <vt:lpstr>But The Real World is harder …</vt:lpstr>
      <vt:lpstr>Illustrative Example – Emission from Mars.  </vt:lpstr>
      <vt:lpstr>Martian Visibility Functions (I, Q, U)</vt:lpstr>
      <vt:lpstr>The Corresponding Images:  Mars</vt:lpstr>
      <vt:lpstr>Mars – A Traditional Representation</vt:lpstr>
      <vt:lpstr>Recent Polarimetry with the VLA</vt:lpstr>
      <vt:lpstr>Hercules A  (Perley and Cotton, demo)</vt:lpstr>
      <vt:lpstr>Hercules A (3C348) Polarized Intensity</vt:lpstr>
      <vt:lpstr>Western Lobe</vt:lpstr>
      <vt:lpstr>Eastern Lobe</vt:lpstr>
      <vt:lpstr>Hercules A – Eastern Lobe, closeup.</vt:lpstr>
      <vt:lpstr>3C273 – a prominent QSO with a strong jet.</vt:lpstr>
      <vt:lpstr>3C273:  Overview from VLA data</vt:lpstr>
      <vt:lpstr>The Remarkable Inner Jet:</vt:lpstr>
      <vt:lpstr>High-resolution structure.  </vt:lpstr>
      <vt:lpstr>New Observations from the Jansky VLA</vt:lpstr>
      <vt:lpstr>The outer jet at 19 GHz</vt:lpstr>
      <vt:lpstr>Close-up View of the Outer Jet</vt:lpstr>
      <vt:lpstr>Polarization in the outer jet.  </vt:lpstr>
      <vt:lpstr>A Summary</vt:lpstr>
      <vt:lpstr>PowerPoint Presentation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with the Very Large Array</dc:title>
  <dc:creator>Rick Perley</dc:creator>
  <cp:lastModifiedBy>Rick Perley</cp:lastModifiedBy>
  <cp:revision>61</cp:revision>
  <dcterms:created xsi:type="dcterms:W3CDTF">2012-08-30T20:10:26Z</dcterms:created>
  <dcterms:modified xsi:type="dcterms:W3CDTF">2012-10-17T06:22:18Z</dcterms:modified>
</cp:coreProperties>
</file>