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0" r:id="rId2"/>
    <p:sldId id="323" r:id="rId3"/>
    <p:sldId id="321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4" r:id="rId26"/>
    <p:sldId id="346" r:id="rId27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3291" autoAdjust="0"/>
  </p:normalViewPr>
  <p:slideViewPr>
    <p:cSldViewPr>
      <p:cViewPr varScale="1">
        <p:scale>
          <a:sx n="58" d="100"/>
          <a:sy n="58" d="100"/>
        </p:scale>
        <p:origin x="-2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1EEE-5B24-4F11-A0F9-353EE385BD48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A7C9-E5E7-4D92-9D51-A8A7F6FDBCB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7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C32F3-6D90-4F19-ADB7-3DF3ED1C1405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144-48D7-4EE4-BC14-A23253577F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09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2F5263-6881-3442-BA27-CEDAEB836243}" type="slidenum">
              <a:rPr lang="en-US" b="0">
                <a:solidFill>
                  <a:schemeClr val="tx1"/>
                </a:solidFill>
              </a:rPr>
              <a:pPr eaLnBrk="1" hangingPunct="1"/>
              <a:t>3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/>
            <a:r>
              <a:rPr lang="fr-FR"/>
              <a:t>Prologue:</a:t>
            </a:r>
          </a:p>
          <a:p>
            <a:pPr marL="228600" indent="-228600" eaLnBrk="1" hangingPunct="1"/>
            <a:r>
              <a:rPr lang="fr-FR"/>
              <a:t>1.) Motivations</a:t>
            </a:r>
          </a:p>
          <a:p>
            <a:pPr marL="228600" indent="-228600" eaLnBrk="1" hangingPunct="1"/>
            <a:r>
              <a:rPr lang="fr-FR"/>
              <a:t>2.) Historique</a:t>
            </a:r>
          </a:p>
          <a:p>
            <a:pPr marL="228600" indent="-228600" eaLnBrk="1" hangingPunct="1"/>
            <a:r>
              <a:rPr lang="fr-FR"/>
              <a:t>3.) Métrologie par vision</a:t>
            </a:r>
          </a:p>
          <a:p>
            <a:pPr marL="228600" indent="-228600" eaLnBrk="1" hangingPunct="1"/>
            <a:endParaRPr lang="fr-FR"/>
          </a:p>
          <a:p>
            <a:pPr marL="228600" indent="-228600" eaLnBrk="1" hangingPunct="1"/>
            <a:r>
              <a:rPr lang="fr-FR"/>
              <a:t>Polarimétrie et Image:</a:t>
            </a:r>
          </a:p>
          <a:p>
            <a:pPr marL="228600" indent="-228600" eaLnBrk="1" hangingPunct="1"/>
            <a:endParaRPr lang="fr-FR"/>
          </a:p>
          <a:p>
            <a:pPr marL="228600" indent="-228600" eaLnBrk="1" hangingPunct="1">
              <a:buFontTx/>
              <a:buAutoNum type="arabicParenR"/>
            </a:pPr>
            <a:r>
              <a:rPr lang="fr-FR"/>
              <a:t> Définition de la polarisation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fr-FR"/>
              <a:t> Formalismes de polarisation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fr-FR"/>
              <a:t> Systèmes de mesure – polarimètres imageurs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fr-FR"/>
              <a:t> Problèmes potentiels</a:t>
            </a:r>
          </a:p>
          <a:p>
            <a:pPr marL="228600" indent="-228600" eaLnBrk="1" hangingPunct="1">
              <a:buFontTx/>
              <a:buAutoNum type="arabicParenR"/>
            </a:pPr>
            <a:endParaRPr lang="fr-FR"/>
          </a:p>
          <a:p>
            <a:pPr marL="228600" indent="-228600" eaLnBrk="1" hangingPunct="1">
              <a:buFontTx/>
              <a:buAutoNum type="arabicParenR"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1177E-3065-CB47-BBFE-12727EAD3749}" type="slidenum">
              <a:rPr lang="en-US"/>
              <a:pPr/>
              <a:t>4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990600"/>
            <a:ext cx="7315200" cy="5486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17" y="989896"/>
            <a:ext cx="7284619" cy="548481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BCA5D-CD64-C446-A93E-1794E0B12E3F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990600"/>
            <a:ext cx="7315200" cy="5486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17" y="989896"/>
            <a:ext cx="7284619" cy="548481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44ABA-E3AA-3D47-B3B2-6FA1A1466492}" type="slidenum">
              <a:rPr lang="en-US"/>
              <a:pPr/>
              <a:t>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1289" y="989897"/>
            <a:ext cx="7216822" cy="5486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17" y="989896"/>
            <a:ext cx="7284619" cy="548481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DF7F8-56B7-364A-BDCD-0C2FC6AD02DF}" type="slidenum">
              <a:rPr lang="en-US"/>
              <a:pPr/>
              <a:t>7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990600"/>
            <a:ext cx="7315200" cy="5486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17" y="989896"/>
            <a:ext cx="7284619" cy="548481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22A8-90BD-4345-9C1A-28907C2A6031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6877-4BB3-4B2B-930C-35716255ADB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logo-uds-couleur-800x43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12360" y="28557"/>
            <a:ext cx="1331640" cy="72075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0" y="74930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icub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" y="116831"/>
            <a:ext cx="1366735" cy="503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file://localhost/..:..:Local%2520Settings:Temp:SolidDocuments:SolidCapture:captureclip5.png" TargetMode="Externa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2" y="4113360"/>
            <a:ext cx="7882135" cy="1074043"/>
          </a:xfrm>
        </p:spPr>
        <p:txBody>
          <a:bodyPr>
            <a:noAutofit/>
          </a:bodyPr>
          <a:lstStyle/>
          <a:p>
            <a:r>
              <a:rPr lang="fr-FR" sz="2000" dirty="0" smtClean="0"/>
              <a:t>self-</a:t>
            </a:r>
            <a:r>
              <a:rPr lang="fr-FR" sz="2000" dirty="0" err="1" smtClean="0"/>
              <a:t>calibrating</a:t>
            </a:r>
            <a:r>
              <a:rPr lang="fr-FR" sz="2000" dirty="0" smtClean="0"/>
              <a:t> </a:t>
            </a:r>
            <a:r>
              <a:rPr lang="fr-FR" sz="2000" dirty="0" err="1" smtClean="0"/>
              <a:t>polarimeters</a:t>
            </a:r>
            <a:r>
              <a:rPr lang="fr-FR" sz="2000" dirty="0" smtClean="0"/>
              <a:t> and </a:t>
            </a:r>
            <a:r>
              <a:rPr lang="fr-FR" sz="2000" dirty="0" err="1" smtClean="0"/>
              <a:t>advanced</a:t>
            </a:r>
            <a:r>
              <a:rPr lang="fr-FR" sz="2000" dirty="0" smtClean="0"/>
              <a:t> image-</a:t>
            </a:r>
            <a:r>
              <a:rPr lang="fr-FR" sz="2000" dirty="0" err="1" smtClean="0"/>
              <a:t>like</a:t>
            </a:r>
            <a:r>
              <a:rPr lang="fr-FR" sz="2000" dirty="0" smtClean="0"/>
              <a:t> data reconstruction/</a:t>
            </a:r>
            <a:r>
              <a:rPr lang="fr-FR" sz="2000" dirty="0" err="1" smtClean="0"/>
              <a:t>processing</a:t>
            </a:r>
            <a:r>
              <a:rPr lang="fr-FR" sz="2000" dirty="0" smtClean="0"/>
              <a:t> </a:t>
            </a:r>
            <a:r>
              <a:rPr lang="fr-FR" sz="2000" dirty="0" err="1" smtClean="0"/>
              <a:t>algorithms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233069"/>
            <a:ext cx="7772400" cy="1500187"/>
          </a:xfrm>
        </p:spPr>
        <p:txBody>
          <a:bodyPr/>
          <a:lstStyle/>
          <a:p>
            <a:r>
              <a:rPr lang="fr-FR" b="1" dirty="0" smtClean="0"/>
              <a:t>J. Zallat</a:t>
            </a:r>
            <a:r>
              <a:rPr lang="fr-FR" dirty="0" smtClean="0"/>
              <a:t>, S. Faisan, M. </a:t>
            </a:r>
            <a:r>
              <a:rPr lang="fr-FR" dirty="0" err="1" smtClean="0"/>
              <a:t>Karnoukian</a:t>
            </a:r>
            <a:r>
              <a:rPr lang="fr-FR" dirty="0" smtClean="0"/>
              <a:t>, C. Heinrich, M. </a:t>
            </a:r>
            <a:r>
              <a:rPr lang="fr-FR" dirty="0" err="1" smtClean="0"/>
              <a:t>Torzynski</a:t>
            </a:r>
            <a:r>
              <a:rPr lang="fr-FR" dirty="0" smtClean="0"/>
              <a:t>, A. </a:t>
            </a:r>
            <a:r>
              <a:rPr lang="fr-FR" dirty="0" err="1" smtClean="0"/>
              <a:t>Lallement</a:t>
            </a:r>
            <a:endParaRPr lang="fr-FR" dirty="0"/>
          </a:p>
        </p:txBody>
      </p:sp>
      <p:pic>
        <p:nvPicPr>
          <p:cNvPr id="7" name="Picture 9" descr="Poincar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50" y="980158"/>
            <a:ext cx="26638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57376"/>
              </p:ext>
            </p:extLst>
          </p:nvPr>
        </p:nvGraphicFramePr>
        <p:xfrm>
          <a:off x="5114975" y="1123033"/>
          <a:ext cx="30956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2425720" imgH="1456538" progId="Visio.Drawing.11">
                  <p:embed/>
                </p:oleObj>
              </mc:Choice>
              <mc:Fallback>
                <p:oleObj name="Visio" r:id="rId4" imgW="2425720" imgH="14565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75" y="1123033"/>
                        <a:ext cx="30956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http://pic.srv5.wapedia.mobi/thumb/8b5d14313/fr/max/384/276/Onde_electromagnetique.svg?format=jpg,png,gif,w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3145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1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39794" r="37781" b="33611"/>
          <a:stretch/>
        </p:blipFill>
        <p:spPr bwMode="auto">
          <a:xfrm>
            <a:off x="179512" y="836712"/>
            <a:ext cx="5271342" cy="2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5" t="38912" r="39421" b="33237"/>
          <a:stretch/>
        </p:blipFill>
        <p:spPr bwMode="auto">
          <a:xfrm>
            <a:off x="3995936" y="3645024"/>
            <a:ext cx="4975404" cy="312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771800" y="0"/>
            <a:ext cx="3059832" cy="7225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DOP images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85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7504" y="836712"/>
            <a:ext cx="7128792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Spectral calibration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a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polarimeter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RWP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935330"/>
            <a:ext cx="5616624" cy="39419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3912434" cy="504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60848"/>
            <a:ext cx="3530715" cy="7200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3068960"/>
            <a:ext cx="2778455" cy="100811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619672" y="188640"/>
            <a:ext cx="5976664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Polarimetric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Calibration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190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705"/>
            <a:ext cx="4134530" cy="30963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764704"/>
            <a:ext cx="4254826" cy="31864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861048"/>
            <a:ext cx="3744416" cy="28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1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293096"/>
            <a:ext cx="3456384" cy="24258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0768"/>
            <a:ext cx="5664629" cy="424847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7504" y="836712"/>
            <a:ext cx="7488832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Spectral calibration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a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polarimeter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LCVR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822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4732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40968"/>
            <a:ext cx="7820868" cy="19827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7504" y="764704"/>
            <a:ext cx="7488832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Spectral calibration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a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polarimeter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LCVR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1526977"/>
            <a:ext cx="2664296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Classical</a:t>
            </a:r>
            <a:r>
              <a:rPr kumimoji="0" lang="fr-FR" sz="16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LCVR - PSA</a:t>
            </a:r>
            <a:r>
              <a:rPr kumimoji="0" lang="fr-FR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fr-FR" sz="1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23928" y="1340768"/>
            <a:ext cx="50405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47864" y="1340768"/>
            <a:ext cx="360040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572000" y="1340768"/>
            <a:ext cx="50405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74600" y="2290240"/>
            <a:ext cx="32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019983" y="2300576"/>
            <a:ext cx="4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4008" y="2280948"/>
            <a:ext cx="4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L2</a:t>
            </a:r>
            <a:endParaRPr lang="fr-FR" b="1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51520" y="4221088"/>
            <a:ext cx="26642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New LCVR – PSA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+mj-cs"/>
              </a:rPr>
              <a:t>Differential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+mj-cs"/>
              </a:rPr>
              <a:t> PSA</a:t>
            </a:r>
            <a:r>
              <a:rPr kumimoji="0" lang="fr-FR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fr-FR" sz="1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3900060"/>
            <a:ext cx="50405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347864" y="3900060"/>
            <a:ext cx="360040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292080" y="3900060"/>
            <a:ext cx="50405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374600" y="4849532"/>
            <a:ext cx="32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019983" y="4859868"/>
            <a:ext cx="4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364088" y="4840240"/>
            <a:ext cx="4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L2</a:t>
            </a:r>
            <a:endParaRPr lang="fr-FR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617272" y="3887784"/>
            <a:ext cx="50405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598836" y="4869160"/>
            <a:ext cx="54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HW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3711"/>
            <a:ext cx="9144000" cy="6155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79912" y="3645024"/>
            <a:ext cx="2232248" cy="1728192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15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uellerBl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6344"/>
            <a:ext cx="9144000" cy="448297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07504" y="764704"/>
            <a:ext cx="8568952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Spectral calibration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a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polarimeter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With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+mj-cs"/>
              </a:rPr>
              <a:t>out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+mj-cs"/>
              </a:rPr>
              <a:t>Polarizer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497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okesBl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376"/>
            <a:ext cx="9144000" cy="4482976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07504" y="764704"/>
            <a:ext cx="8568952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Spectral calibration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a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polarimeter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With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+mj-cs"/>
              </a:rPr>
              <a:t>Polarizer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187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sidu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75" y="3573016"/>
            <a:ext cx="6756292" cy="3312368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5544616" y="1630541"/>
            <a:ext cx="3779912" cy="1870467"/>
            <a:chOff x="5364088" y="1054477"/>
            <a:chExt cx="3779912" cy="187046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940152" y="1309513"/>
              <a:ext cx="504056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64088" y="1309513"/>
              <a:ext cx="360040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7308304" y="1309513"/>
              <a:ext cx="504056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390824" y="2258985"/>
              <a:ext cx="32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P</a:t>
              </a:r>
              <a:endParaRPr lang="fr-FR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036207" y="2269321"/>
              <a:ext cx="412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L1</a:t>
              </a:r>
              <a:endParaRPr lang="fr-FR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380312" y="2249693"/>
              <a:ext cx="412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L2</a:t>
              </a:r>
              <a:endParaRPr lang="fr-FR" b="1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633496" y="1297237"/>
              <a:ext cx="504056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615060" y="2278613"/>
              <a:ext cx="549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HW</a:t>
              </a:r>
              <a:endParaRPr lang="fr-FR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6136" y="1054477"/>
              <a:ext cx="2232248" cy="1728192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72400" y="1342509"/>
              <a:ext cx="360040" cy="10081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199136" y="2291981"/>
              <a:ext cx="94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P’</a:t>
              </a:r>
              <a:endParaRPr lang="fr-FR" b="1" dirty="0"/>
            </a:p>
          </p:txBody>
        </p:sp>
      </p:grpSp>
      <p:pic>
        <p:nvPicPr>
          <p:cNvPr id="16" name="Image 15" descr="t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434408" cy="2664296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107504" y="764704"/>
            <a:ext cx="8568952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Spectral calibration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of a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polarimeter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fr-F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Stability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150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95536" y="1772816"/>
            <a:ext cx="8496944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conditioned</a:t>
            </a:r>
            <a:r>
              <a:rPr lang="fr-FR" sz="2800" dirty="0" smtClean="0"/>
              <a:t> </a:t>
            </a:r>
            <a:r>
              <a:rPr lang="fr-FR" sz="2800" dirty="0" err="1" smtClean="0"/>
              <a:t>polarimeter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The PSA is very stable, no necessity to recalibrate over a long period!</a:t>
            </a:r>
          </a:p>
          <a:p>
            <a:pPr algn="just"/>
            <a:r>
              <a:rPr lang="en-US" sz="2800" dirty="0" smtClean="0"/>
              <a:t>It is used now to construct a full field Mueller imaging </a:t>
            </a:r>
            <a:r>
              <a:rPr lang="en-US" sz="2800" dirty="0" err="1" smtClean="0"/>
              <a:t>polarimeter</a:t>
            </a:r>
            <a:r>
              <a:rPr lang="en-US" sz="2800" dirty="0" smtClean="0"/>
              <a:t> dedicated to small animals tissues studies.</a:t>
            </a:r>
          </a:p>
        </p:txBody>
      </p:sp>
    </p:spTree>
    <p:extLst>
      <p:ext uri="{BB962C8B-B14F-4D97-AF65-F5344CB8AC3E}">
        <p14:creationId xmlns:p14="http://schemas.microsoft.com/office/powerpoint/2010/main" val="405464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539552" y="1052736"/>
            <a:ext cx="2916464" cy="64633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dirty="0" err="1" smtClean="0">
                <a:latin typeface="+mn-lt"/>
              </a:rPr>
              <a:t>Distributed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measurements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polarization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parameters</a:t>
            </a:r>
            <a:endParaRPr lang="fr-FR" dirty="0">
              <a:latin typeface="+mn-lt"/>
            </a:endParaRPr>
          </a:p>
        </p:txBody>
      </p:sp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4860032" y="908720"/>
            <a:ext cx="3960440" cy="92333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9pPr>
          </a:lstStyle>
          <a:p>
            <a:r>
              <a:rPr lang="fr-FR" b="1" dirty="0" smtClean="0">
                <a:latin typeface="+mn-lt"/>
              </a:rPr>
              <a:t>Access </a:t>
            </a:r>
            <a:r>
              <a:rPr lang="fr-FR" b="1" dirty="0" err="1" smtClean="0">
                <a:latin typeface="+mn-lt"/>
              </a:rPr>
              <a:t>specific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properties</a:t>
            </a:r>
            <a:r>
              <a:rPr lang="fr-FR" b="1" dirty="0" smtClean="0">
                <a:latin typeface="+mn-lt"/>
              </a:rPr>
              <a:t> of </a:t>
            </a:r>
            <a:r>
              <a:rPr lang="fr-FR" b="1" dirty="0" err="1" smtClean="0">
                <a:latin typeface="+mn-lt"/>
              </a:rPr>
              <a:t>objects</a:t>
            </a:r>
            <a:r>
              <a:rPr lang="fr-FR" b="1" dirty="0" smtClean="0">
                <a:latin typeface="+mn-lt"/>
              </a:rPr>
              <a:t> and media.</a:t>
            </a:r>
            <a:r>
              <a:rPr lang="fr-FR" b="1" dirty="0">
                <a:latin typeface="+mn-lt"/>
              </a:rPr>
              <a:t/>
            </a:r>
            <a:br>
              <a:rPr lang="fr-FR" b="1" dirty="0">
                <a:latin typeface="+mn-lt"/>
              </a:rPr>
            </a:br>
            <a:r>
              <a:rPr lang="fr-FR" dirty="0" smtClean="0">
                <a:latin typeface="+mn-lt"/>
              </a:rPr>
              <a:t>Application </a:t>
            </a:r>
            <a:r>
              <a:rPr lang="fr-FR" dirty="0" err="1" smtClean="0">
                <a:latin typeface="+mn-lt"/>
              </a:rPr>
              <a:t>dependent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sp>
        <p:nvSpPr>
          <p:cNvPr id="6157" name="AutoShape 10"/>
          <p:cNvSpPr>
            <a:spLocks noChangeArrowheads="1"/>
          </p:cNvSpPr>
          <p:nvPr/>
        </p:nvSpPr>
        <p:spPr bwMode="auto">
          <a:xfrm rot="16200000">
            <a:off x="3984346" y="992319"/>
            <a:ext cx="413609" cy="82247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755180" y="2204864"/>
            <a:ext cx="5657547" cy="36933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9pPr>
          </a:lstStyle>
          <a:p>
            <a:pPr algn="ctr"/>
            <a:r>
              <a:rPr lang="fr-FR" b="1" dirty="0" err="1" smtClean="0">
                <a:latin typeface="+mn-lt"/>
              </a:rPr>
              <a:t>Physical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imaging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modality</a:t>
            </a:r>
            <a:endParaRPr lang="fr-FR" b="1" dirty="0">
              <a:latin typeface="+mn-lt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48239" y="3140968"/>
            <a:ext cx="2005677" cy="646331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9pPr>
          </a:lstStyle>
          <a:p>
            <a:pPr algn="ctr"/>
            <a:r>
              <a:rPr lang="fr-FR" dirty="0" err="1" smtClean="0">
                <a:latin typeface="+mn-lt"/>
              </a:rPr>
              <a:t>Measured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quatities</a:t>
            </a:r>
            <a:endParaRPr lang="fr-FR" dirty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(</a:t>
            </a:r>
            <a:r>
              <a:rPr lang="fr-FR" i="1" dirty="0" smtClean="0">
                <a:latin typeface="+mn-lt"/>
              </a:rPr>
              <a:t>radiances</a:t>
            </a:r>
            <a:r>
              <a:rPr lang="fr-FR" dirty="0" smtClean="0">
                <a:latin typeface="+mn-lt"/>
              </a:rPr>
              <a:t>)</a:t>
            </a:r>
            <a:endParaRPr lang="fr-FR" dirty="0">
              <a:latin typeface="+mn-lt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012160" y="3140968"/>
            <a:ext cx="1928733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pfHumnst BT" charset="0"/>
                <a:ea typeface="ＭＳ Ｐゴシック" charset="0"/>
              </a:defRPr>
            </a:lvl9pPr>
          </a:lstStyle>
          <a:p>
            <a:r>
              <a:rPr lang="fr-FR" dirty="0" err="1" smtClean="0">
                <a:latin typeface="+mn-lt"/>
              </a:rPr>
              <a:t>Physical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quantities</a:t>
            </a:r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Stokes - Mueller</a:t>
            </a: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419872" y="2924944"/>
            <a:ext cx="2016224" cy="1008112"/>
          </a:xfrm>
          <a:prstGeom prst="leftRightArrow">
            <a:avLst>
              <a:gd name="adj1" fmla="val 50000"/>
              <a:gd name="adj2" fmla="val 3493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500" dirty="0" smtClean="0"/>
              <a:t>Observation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3528" y="4149080"/>
            <a:ext cx="3960440" cy="2486435"/>
          </a:xfrm>
          <a:solidFill>
            <a:srgbClr val="DDDDDD"/>
          </a:solidFill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000" b="1" dirty="0" err="1" smtClean="0"/>
              <a:t>Experimental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developments</a:t>
            </a:r>
            <a:endParaRPr lang="fr-FR" sz="2000" b="1" dirty="0"/>
          </a:p>
          <a:p>
            <a:r>
              <a:rPr lang="fr-FR" sz="2000" dirty="0" err="1" smtClean="0"/>
              <a:t>Polarimeters</a:t>
            </a:r>
            <a:endParaRPr lang="fr-FR" sz="2000" dirty="0"/>
          </a:p>
          <a:p>
            <a:r>
              <a:rPr lang="fr-FR" sz="2000" dirty="0" smtClean="0"/>
              <a:t>Calibration</a:t>
            </a:r>
            <a:endParaRPr lang="fr-FR" sz="2000" dirty="0"/>
          </a:p>
          <a:p>
            <a:pPr lvl="1"/>
            <a:r>
              <a:rPr lang="fr-FR" sz="2000" dirty="0" err="1" smtClean="0"/>
              <a:t>Authenticate</a:t>
            </a:r>
            <a:r>
              <a:rPr lang="fr-FR" sz="2000" dirty="0" smtClean="0"/>
              <a:t> acquisitions</a:t>
            </a:r>
            <a:endParaRPr lang="fr-FR" sz="2000" dirty="0"/>
          </a:p>
          <a:p>
            <a:pPr lvl="1"/>
            <a:r>
              <a:rPr lang="fr-FR" sz="2000" dirty="0" err="1" smtClean="0"/>
              <a:t>Robustness</a:t>
            </a:r>
            <a:endParaRPr lang="fr-FR" sz="2000" dirty="0"/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5004048" y="4149080"/>
            <a:ext cx="3816424" cy="252028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25" tIns="47062" rIns="94125" bIns="47062"/>
          <a:lstStyle/>
          <a:p>
            <a:pPr marL="353132" indent="-353132" defTabSz="941180">
              <a:spcBef>
                <a:spcPct val="20000"/>
              </a:spcBef>
            </a:pPr>
            <a:r>
              <a:rPr lang="fr-FR" sz="2000" b="1" dirty="0" err="1" smtClean="0"/>
              <a:t>Theoretical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developments</a:t>
            </a:r>
            <a:endParaRPr lang="fr-FR" sz="2000" b="1" dirty="0"/>
          </a:p>
          <a:p>
            <a:pPr marL="353132" indent="-353132" defTabSz="941180">
              <a:spcBef>
                <a:spcPct val="20000"/>
              </a:spcBef>
              <a:buFontTx/>
              <a:buChar char="•"/>
            </a:pPr>
            <a:r>
              <a:rPr lang="fr-FR" sz="2000" dirty="0" smtClean="0"/>
              <a:t>Model inversion</a:t>
            </a:r>
            <a:endParaRPr lang="fr-FR" sz="2000" dirty="0"/>
          </a:p>
          <a:p>
            <a:pPr marL="353132" indent="-353132" defTabSz="941180">
              <a:spcBef>
                <a:spcPct val="20000"/>
              </a:spcBef>
              <a:buFontTx/>
              <a:buChar char="•"/>
            </a:pPr>
            <a:r>
              <a:rPr lang="fr-FR" sz="2000" dirty="0" err="1" smtClean="0"/>
              <a:t>Polarization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algebra</a:t>
            </a:r>
            <a:endParaRPr lang="fr-FR" sz="2000" dirty="0"/>
          </a:p>
          <a:p>
            <a:pPr marL="353132" indent="-353132" defTabSz="941180">
              <a:spcBef>
                <a:spcPct val="20000"/>
              </a:spcBef>
              <a:buFontTx/>
              <a:buChar char="•"/>
            </a:pPr>
            <a:r>
              <a:rPr lang="fr-FR" sz="2000" dirty="0" smtClean="0"/>
              <a:t>Signal/Image </a:t>
            </a:r>
            <a:r>
              <a:rPr lang="fr-FR" sz="2000" dirty="0" err="1" smtClean="0"/>
              <a:t>processing</a:t>
            </a:r>
            <a:endParaRPr lang="fr-FR" sz="2000" dirty="0"/>
          </a:p>
          <a:p>
            <a:pPr marL="353132" indent="-353132" defTabSz="941180">
              <a:spcBef>
                <a:spcPct val="20000"/>
              </a:spcBef>
              <a:buFontTx/>
              <a:buChar char="•"/>
            </a:pPr>
            <a:r>
              <a:rPr lang="fr-FR" sz="2000" dirty="0" err="1" smtClean="0"/>
              <a:t>Physical</a:t>
            </a:r>
            <a:r>
              <a:rPr lang="fr-FR" sz="2000" dirty="0" smtClean="0"/>
              <a:t> </a:t>
            </a:r>
            <a:r>
              <a:rPr lang="fr-FR" sz="2000" dirty="0" err="1" smtClean="0"/>
              <a:t>interpretation</a:t>
            </a:r>
            <a:endParaRPr lang="fr-FR" sz="2000" dirty="0"/>
          </a:p>
          <a:p>
            <a:pPr marL="353132" indent="-353132" defTabSz="941180">
              <a:spcBef>
                <a:spcPct val="20000"/>
              </a:spcBef>
              <a:buFontTx/>
              <a:buChar char="•"/>
            </a:pPr>
            <a:r>
              <a:rPr lang="fr-FR" sz="2000" dirty="0" smtClean="0"/>
              <a:t>Relevant display</a:t>
            </a:r>
            <a:endParaRPr lang="fr-FR" sz="2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771800" y="0"/>
            <a:ext cx="3059832" cy="7225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Polarization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imaging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300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19672" y="188640"/>
            <a:ext cx="5976664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Data </a:t>
            </a: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reduction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3672408" cy="63408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836712"/>
            <a:ext cx="8496944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800" dirty="0" smtClean="0"/>
              <a:t>For </a:t>
            </a:r>
            <a:r>
              <a:rPr lang="fr-FR" sz="2800" dirty="0" err="1" smtClean="0"/>
              <a:t>each</a:t>
            </a:r>
            <a:r>
              <a:rPr lang="fr-FR" sz="2800" dirty="0" smtClean="0"/>
              <a:t> pixel location (s), </a:t>
            </a:r>
            <a:r>
              <a:rPr lang="fr-FR" sz="2800" dirty="0" err="1" smtClean="0"/>
              <a:t>we</a:t>
            </a:r>
            <a:r>
              <a:rPr lang="fr-FR" sz="2800" dirty="0" smtClean="0"/>
              <a:t> have</a:t>
            </a:r>
            <a:endParaRPr lang="en-US" sz="28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36912"/>
            <a:ext cx="3513900" cy="9867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717304"/>
            <a:ext cx="1893800" cy="51244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2060848"/>
            <a:ext cx="8496944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800" dirty="0" smtClean="0"/>
              <a:t>For </a:t>
            </a:r>
            <a:r>
              <a:rPr lang="fr-FR" sz="2800" dirty="0" err="1" smtClean="0"/>
              <a:t>each</a:t>
            </a:r>
            <a:r>
              <a:rPr lang="fr-FR" sz="2800" dirty="0" smtClean="0"/>
              <a:t> class:</a:t>
            </a:r>
            <a:endParaRPr lang="en-US" sz="2800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623544"/>
            <a:ext cx="2135085" cy="461640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51520" y="3573016"/>
            <a:ext cx="84969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800" dirty="0" smtClean="0"/>
              <a:t>To </a:t>
            </a:r>
            <a:r>
              <a:rPr lang="fr-FR" sz="2800" dirty="0" err="1" smtClean="0"/>
              <a:t>account</a:t>
            </a:r>
            <a:r>
              <a:rPr lang="fr-FR" sz="2800" dirty="0" smtClean="0"/>
              <a:t> for non </a:t>
            </a:r>
            <a:r>
              <a:rPr lang="fr-FR" sz="2800" dirty="0" err="1" smtClean="0"/>
              <a:t>uniform</a:t>
            </a:r>
            <a:r>
              <a:rPr lang="fr-FR" sz="2800" dirty="0" smtClean="0"/>
              <a:t> illumination, a </a:t>
            </a:r>
            <a:r>
              <a:rPr lang="fr-FR" sz="2800" dirty="0" err="1" smtClean="0"/>
              <a:t>gaussian</a:t>
            </a:r>
            <a:r>
              <a:rPr lang="fr-FR" sz="2800" dirty="0" smtClean="0"/>
              <a:t> mixture </a:t>
            </a:r>
            <a:r>
              <a:rPr lang="fr-FR" sz="2800" dirty="0" err="1" smtClean="0"/>
              <a:t>density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to model: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574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gmentationMapetilluminationMap_SNr_20d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r="12081" b="4592"/>
          <a:stretch/>
        </p:blipFill>
        <p:spPr>
          <a:xfrm>
            <a:off x="539552" y="836712"/>
            <a:ext cx="7992888" cy="593768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619672" y="188640"/>
            <a:ext cx="5976664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Data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reduction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synthetic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data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258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19672" y="188640"/>
            <a:ext cx="5976664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Data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reduction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real data (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intensities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16imagesIntensite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6385" r="11784" b="9999"/>
          <a:stretch/>
        </p:blipFill>
        <p:spPr>
          <a:xfrm>
            <a:off x="251520" y="836712"/>
            <a:ext cx="8568952" cy="59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9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19672" y="188640"/>
            <a:ext cx="5976664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Data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reduction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real data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05273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M1 = [ 1.0000    0.0044   -0.0243   </a:t>
            </a:r>
            <a:r>
              <a:rPr lang="fr-FR" dirty="0" smtClean="0"/>
              <a:t>  </a:t>
            </a:r>
            <a:r>
              <a:rPr lang="fr-FR" dirty="0"/>
              <a:t>0.0488</a:t>
            </a:r>
          </a:p>
          <a:p>
            <a:r>
              <a:rPr lang="fr-FR" dirty="0"/>
              <a:t>  </a:t>
            </a:r>
            <a:r>
              <a:rPr lang="fr-FR" dirty="0" smtClean="0"/>
              <a:t>          </a:t>
            </a:r>
            <a:r>
              <a:rPr lang="fr-FR" dirty="0"/>
              <a:t>-0.0166    0.3616   -0.0552   -0.1671</a:t>
            </a:r>
          </a:p>
          <a:p>
            <a:r>
              <a:rPr lang="fr-FR" dirty="0"/>
              <a:t>  </a:t>
            </a:r>
            <a:r>
              <a:rPr lang="fr-FR" dirty="0" smtClean="0"/>
              <a:t>          </a:t>
            </a:r>
            <a:r>
              <a:rPr lang="fr-FR" dirty="0"/>
              <a:t>-0.0417   -0.0122    0.2991   -0.3169</a:t>
            </a:r>
          </a:p>
          <a:p>
            <a:r>
              <a:rPr lang="fr-FR" dirty="0"/>
              <a:t>  </a:t>
            </a:r>
            <a:r>
              <a:rPr lang="fr-FR" dirty="0" smtClean="0"/>
              <a:t>          </a:t>
            </a:r>
            <a:r>
              <a:rPr lang="fr-FR" dirty="0"/>
              <a:t>-0.0077    0.1675    0.2551   </a:t>
            </a:r>
            <a:r>
              <a:rPr lang="fr-FR" dirty="0" smtClean="0"/>
              <a:t>  </a:t>
            </a:r>
            <a:r>
              <a:rPr lang="fr-FR" dirty="0"/>
              <a:t>0.2231 ]</a:t>
            </a:r>
          </a:p>
          <a:p>
            <a:endParaRPr lang="fr-FR" dirty="0"/>
          </a:p>
          <a:p>
            <a:r>
              <a:rPr lang="fr-FR" dirty="0"/>
              <a:t>M2 = [ 1.0000    0.0249    0.0101   </a:t>
            </a:r>
            <a:r>
              <a:rPr lang="fr-FR" dirty="0" smtClean="0"/>
              <a:t>  </a:t>
            </a:r>
            <a:r>
              <a:rPr lang="fr-FR" dirty="0"/>
              <a:t>0.0014</a:t>
            </a:r>
          </a:p>
          <a:p>
            <a:r>
              <a:rPr lang="fr-FR" dirty="0"/>
              <a:t>   </a:t>
            </a:r>
            <a:r>
              <a:rPr lang="fr-FR" dirty="0" smtClean="0"/>
              <a:t>          </a:t>
            </a:r>
            <a:r>
              <a:rPr lang="fr-FR" dirty="0"/>
              <a:t>0.0135    0.9011   -0.2090   -0.3613</a:t>
            </a:r>
          </a:p>
          <a:p>
            <a:r>
              <a:rPr lang="fr-FR" dirty="0"/>
              <a:t>   </a:t>
            </a:r>
            <a:r>
              <a:rPr lang="fr-FR" dirty="0" smtClean="0"/>
              <a:t>          </a:t>
            </a:r>
            <a:r>
              <a:rPr lang="fr-FR" dirty="0"/>
              <a:t>0.0115   -0.1105    0.6968   -0.6963</a:t>
            </a:r>
          </a:p>
          <a:p>
            <a:r>
              <a:rPr lang="fr-FR" dirty="0"/>
              <a:t>  </a:t>
            </a:r>
            <a:r>
              <a:rPr lang="fr-FR" dirty="0" smtClean="0"/>
              <a:t>           </a:t>
            </a:r>
            <a:r>
              <a:rPr lang="fr-FR" dirty="0"/>
              <a:t>0.0179    0.4028    0.6741    </a:t>
            </a:r>
            <a:r>
              <a:rPr lang="fr-FR" dirty="0" smtClean="0"/>
              <a:t> 0.6083 </a:t>
            </a:r>
            <a:r>
              <a:rPr lang="fr-FR" dirty="0"/>
              <a:t>]</a:t>
            </a:r>
          </a:p>
          <a:p>
            <a:endParaRPr lang="fr-FR" dirty="0"/>
          </a:p>
          <a:p>
            <a:r>
              <a:rPr lang="fr-FR" dirty="0"/>
              <a:t>M3 = [ 1.0000   -0.3102   -0.5205    0.7648</a:t>
            </a:r>
          </a:p>
          <a:p>
            <a:r>
              <a:rPr lang="fr-FR" dirty="0"/>
              <a:t>  </a:t>
            </a:r>
            <a:r>
              <a:rPr lang="fr-FR" dirty="0" smtClean="0"/>
              <a:t>         </a:t>
            </a:r>
            <a:r>
              <a:rPr lang="fr-FR" dirty="0"/>
              <a:t>-0.4711    0.1691    0.2453   -0.3734</a:t>
            </a:r>
          </a:p>
          <a:p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dirty="0"/>
              <a:t>-0.8678    0.2605    0.4672   -0.6785</a:t>
            </a:r>
          </a:p>
          <a:p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dirty="0"/>
              <a:t>-0.0083    0.0112    0.0224    0.0052 ]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542113" y="1628800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M4 = [  1.0000    0.0053    0.0075    0.0052</a:t>
            </a:r>
          </a:p>
          <a:p>
            <a:r>
              <a:rPr lang="fr-FR" dirty="0"/>
              <a:t>   </a:t>
            </a:r>
            <a:r>
              <a:rPr lang="fr-FR" dirty="0" smtClean="0"/>
              <a:t>           </a:t>
            </a:r>
            <a:r>
              <a:rPr lang="fr-FR" dirty="0"/>
              <a:t>0.0012    0.8993   -0.2341   -0.3621</a:t>
            </a:r>
          </a:p>
          <a:p>
            <a:r>
              <a:rPr lang="fr-FR" dirty="0"/>
              <a:t>   </a:t>
            </a:r>
            <a:r>
              <a:rPr lang="fr-FR" dirty="0" smtClean="0"/>
              <a:t>           </a:t>
            </a:r>
            <a:r>
              <a:rPr lang="fr-FR" dirty="0"/>
              <a:t>0.0042   -0.0898    0.7110   -0.6907</a:t>
            </a:r>
          </a:p>
          <a:p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dirty="0"/>
              <a:t>0.0069    0.4224    0.6565    0.6171 ]</a:t>
            </a:r>
          </a:p>
          <a:p>
            <a:endParaRPr lang="fr-FR" dirty="0"/>
          </a:p>
          <a:p>
            <a:r>
              <a:rPr lang="fr-FR" dirty="0"/>
              <a:t>M5 = [  1.0000    0.4296    0.4694   -0.7280</a:t>
            </a:r>
          </a:p>
          <a:p>
            <a:r>
              <a:rPr lang="fr-FR" dirty="0"/>
              <a:t>   </a:t>
            </a:r>
            <a:r>
              <a:rPr lang="fr-FR" dirty="0" smtClean="0"/>
              <a:t>           </a:t>
            </a:r>
            <a:r>
              <a:rPr lang="fr-FR" dirty="0"/>
              <a:t>0.5207    0.2426    0.2414   -0.3865</a:t>
            </a:r>
          </a:p>
          <a:p>
            <a:r>
              <a:rPr lang="fr-FR" dirty="0"/>
              <a:t>   </a:t>
            </a:r>
            <a:r>
              <a:rPr lang="fr-FR" dirty="0" smtClean="0"/>
              <a:t>           </a:t>
            </a:r>
            <a:r>
              <a:rPr lang="fr-FR" dirty="0"/>
              <a:t>0.8273    0.3613    0.4156   -0.6273</a:t>
            </a:r>
          </a:p>
          <a:p>
            <a:r>
              <a:rPr lang="fr-FR" dirty="0"/>
              <a:t>    </a:t>
            </a:r>
            <a:r>
              <a:rPr lang="fr-FR" dirty="0" smtClean="0"/>
              <a:t>          0.0013    </a:t>
            </a:r>
            <a:r>
              <a:rPr lang="fr-FR" dirty="0"/>
              <a:t>0.0042    0.0285    0.0002 ]</a:t>
            </a:r>
          </a:p>
        </p:txBody>
      </p:sp>
    </p:spTree>
    <p:extLst>
      <p:ext uri="{BB962C8B-B14F-4D97-AF65-F5344CB8AC3E}">
        <p14:creationId xmlns:p14="http://schemas.microsoft.com/office/powerpoint/2010/main" val="297424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23528" y="1124744"/>
            <a:ext cx="8496944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800" b="1" dirty="0" smtClean="0"/>
              <a:t>Efficient </a:t>
            </a:r>
            <a:r>
              <a:rPr lang="fr-FR" sz="2800" b="1" dirty="0" err="1" smtClean="0"/>
              <a:t>imaging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polarimetry</a:t>
            </a:r>
            <a:r>
              <a:rPr lang="fr-FR" sz="2800" b="1" dirty="0" smtClean="0"/>
              <a:t>:</a:t>
            </a:r>
          </a:p>
          <a:p>
            <a:pPr marL="0" indent="0" algn="just">
              <a:buNone/>
            </a:pPr>
            <a:r>
              <a:rPr lang="fr-FR" sz="2800" dirty="0"/>
              <a:t>B</a:t>
            </a:r>
            <a:r>
              <a:rPr lang="fr-FR" sz="2800" dirty="0" smtClean="0"/>
              <a:t>alance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system </a:t>
            </a:r>
            <a:r>
              <a:rPr lang="fr-FR" sz="2800" dirty="0" err="1" smtClean="0"/>
              <a:t>complexity</a:t>
            </a:r>
            <a:r>
              <a:rPr lang="fr-FR" sz="2800" dirty="0" smtClean="0"/>
              <a:t> and ad hoc data </a:t>
            </a:r>
            <a:r>
              <a:rPr lang="fr-FR" sz="2800" dirty="0" err="1" smtClean="0"/>
              <a:t>reduction</a:t>
            </a:r>
            <a:r>
              <a:rPr lang="fr-FR" sz="2800" dirty="0"/>
              <a:t> </a:t>
            </a:r>
            <a:r>
              <a:rPr lang="fr-FR" sz="2800" dirty="0" err="1" smtClean="0"/>
              <a:t>algorithms</a:t>
            </a:r>
            <a:r>
              <a:rPr lang="fr-FR" sz="2800" dirty="0" smtClean="0"/>
              <a:t>.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 smtClean="0"/>
              <a:t>To </a:t>
            </a:r>
            <a:r>
              <a:rPr lang="fr-FR" sz="2800" dirty="0" err="1" smtClean="0"/>
              <a:t>find</a:t>
            </a:r>
            <a:r>
              <a:rPr lang="fr-FR" sz="2800" dirty="0" smtClean="0"/>
              <a:t> an information, </a:t>
            </a:r>
            <a:r>
              <a:rPr lang="fr-FR" sz="2800" dirty="0" err="1" smtClean="0"/>
              <a:t>it</a:t>
            </a:r>
            <a:r>
              <a:rPr lang="fr-FR" sz="2800" dirty="0" smtClean="0"/>
              <a:t> must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present</a:t>
            </a:r>
            <a:r>
              <a:rPr lang="fr-FR" sz="2800" dirty="0" smtClean="0"/>
              <a:t> in the data: The </a:t>
            </a:r>
            <a:r>
              <a:rPr lang="fr-FR" sz="2800" dirty="0" err="1" smtClean="0"/>
              <a:t>most</a:t>
            </a:r>
            <a:r>
              <a:rPr lang="fr-FR" sz="2800" dirty="0" smtClean="0"/>
              <a:t> informative data are the « </a:t>
            </a:r>
            <a:r>
              <a:rPr lang="fr-FR" sz="2800" dirty="0" err="1" smtClean="0"/>
              <a:t>raw</a:t>
            </a:r>
            <a:r>
              <a:rPr lang="fr-FR" sz="2800" dirty="0" smtClean="0"/>
              <a:t> data ».</a:t>
            </a:r>
            <a:endParaRPr lang="en-US" sz="28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19672" y="188640"/>
            <a:ext cx="5976664" cy="461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Conclusion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56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4176464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Polarization imaging consists in an </a:t>
            </a:r>
            <a:r>
              <a:rPr lang="en-US" sz="2800" b="1" dirty="0"/>
              <a:t>indirect</a:t>
            </a:r>
            <a:r>
              <a:rPr lang="en-US" sz="2800" dirty="0"/>
              <a:t> distributed measurement of polarization properties of light. Observables that lead to desired physical quantities are </a:t>
            </a:r>
            <a:r>
              <a:rPr lang="ja-JP" altLang="en-US" sz="2800" dirty="0"/>
              <a:t>“</a:t>
            </a:r>
            <a:r>
              <a:rPr lang="en-US" sz="2800" dirty="0"/>
              <a:t>noisy</a:t>
            </a:r>
            <a:r>
              <a:rPr lang="ja-JP" altLang="en-US" sz="2800" dirty="0"/>
              <a:t>”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A multi-component information is attached to each pixel of the image.</a:t>
            </a:r>
          </a:p>
          <a:p>
            <a:pPr algn="just"/>
            <a:r>
              <a:rPr lang="en-US" sz="2800" dirty="0"/>
              <a:t>Simple observation model that amplify noise when classical pseudo-inverse approach is used.</a:t>
            </a:r>
          </a:p>
          <a:p>
            <a:pPr algn="just"/>
            <a:r>
              <a:rPr lang="en-US" sz="2800" dirty="0"/>
              <a:t>Classical analysis methods are pixel-wise oriented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17476"/>
              </p:ext>
            </p:extLst>
          </p:nvPr>
        </p:nvGraphicFramePr>
        <p:xfrm>
          <a:off x="461540" y="1052736"/>
          <a:ext cx="70627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…quation" r:id="rId4" imgW="2387600" imgH="279400" progId="Equation.3">
                  <p:embed/>
                </p:oleObj>
              </mc:Choice>
              <mc:Fallback>
                <p:oleObj name="…quation" r:id="rId4" imgW="2387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540" y="1052736"/>
                        <a:ext cx="7062788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4778" r="7312" b="7124"/>
          <a:stretch>
            <a:fillRect/>
          </a:stretch>
        </p:blipFill>
        <p:spPr bwMode="auto">
          <a:xfrm>
            <a:off x="887053" y="1152525"/>
            <a:ext cx="4938346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9" t="7697" r="10028" b="11392"/>
          <a:stretch>
            <a:fillRect/>
          </a:stretch>
        </p:blipFill>
        <p:spPr bwMode="auto">
          <a:xfrm>
            <a:off x="611560" y="1128714"/>
            <a:ext cx="363562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65" name="Picture 5" descr="captureclip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r="1924"/>
          <a:stretch>
            <a:fillRect/>
          </a:stretch>
        </p:blipFill>
        <p:spPr bwMode="auto">
          <a:xfrm>
            <a:off x="4522672" y="1084263"/>
            <a:ext cx="356528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66" name="Picture 6" descr="../../Local%20Settings/Temp/SolidDocuments/SolidCapture/captureclip5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8" y="1084263"/>
            <a:ext cx="3154974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3973152" y="1773238"/>
            <a:ext cx="43214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b="0">
                <a:solidFill>
                  <a:schemeClr val="tx1"/>
                </a:solidFill>
                <a:latin typeface="ZapfHumnst BT" charset="0"/>
              </a:rPr>
              <a:t>SNR = 20 dB: 54% des pixels sont non admissibles!</a:t>
            </a:r>
          </a:p>
        </p:txBody>
      </p:sp>
      <p:pic>
        <p:nvPicPr>
          <p:cNvPr id="527368" name="Picture 8" descr="captureclip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5656" r="10968" b="6961"/>
          <a:stretch>
            <a:fillRect/>
          </a:stretch>
        </p:blipFill>
        <p:spPr bwMode="auto">
          <a:xfrm>
            <a:off x="887052" y="3663951"/>
            <a:ext cx="2744666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4110898" y="4125913"/>
            <a:ext cx="43214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fr-FR" b="0">
                <a:solidFill>
                  <a:schemeClr val="tx1"/>
                </a:solidFill>
                <a:latin typeface="ZapfHumnst BT" charset="0"/>
              </a:rPr>
              <a:t>SNR = 10 dB: 57% des pixels sont non admissibles!</a:t>
            </a:r>
          </a:p>
        </p:txBody>
      </p:sp>
    </p:spTree>
    <p:extLst>
      <p:ext uri="{BB962C8B-B14F-4D97-AF65-F5344CB8AC3E}">
        <p14:creationId xmlns:p14="http://schemas.microsoft.com/office/powerpoint/2010/main" val="21217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/>
      <p:bldP spid="527369" grpId="0"/>
      <p:bldP spid="5273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75" y="760413"/>
            <a:ext cx="394481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94481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0413"/>
            <a:ext cx="394481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13" y="3360738"/>
            <a:ext cx="394481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607" name="ZoneTexte 8"/>
          <p:cNvSpPr txBox="1">
            <a:spLocks noChangeArrowheads="1"/>
          </p:cNvSpPr>
          <p:nvPr/>
        </p:nvSpPr>
        <p:spPr bwMode="auto">
          <a:xfrm rot="-5400000">
            <a:off x="3593913" y="2004497"/>
            <a:ext cx="147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b="0" dirty="0" err="1" smtClean="0">
                <a:latin typeface="ZapfHumnst BT" charset="0"/>
              </a:rPr>
              <a:t>True</a:t>
            </a:r>
            <a:r>
              <a:rPr lang="fr-FR" b="0" dirty="0" smtClean="0">
                <a:latin typeface="ZapfHumnst BT" charset="0"/>
              </a:rPr>
              <a:t> Mueller</a:t>
            </a:r>
            <a:endParaRPr lang="fr-FR" b="0" dirty="0">
              <a:latin typeface="ZapfHumnst BT" charset="0"/>
            </a:endParaRPr>
          </a:p>
        </p:txBody>
      </p:sp>
      <p:sp>
        <p:nvSpPr>
          <p:cNvPr id="537608" name="ZoneTexte 9"/>
          <p:cNvSpPr txBox="1">
            <a:spLocks noChangeArrowheads="1"/>
          </p:cNvSpPr>
          <p:nvPr/>
        </p:nvSpPr>
        <p:spPr bwMode="auto">
          <a:xfrm rot="5400000">
            <a:off x="4322254" y="2006878"/>
            <a:ext cx="1223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b="0" dirty="0" err="1" smtClean="0">
                <a:latin typeface="ZapfHumnst BT" charset="0"/>
              </a:rPr>
              <a:t>Intensities</a:t>
            </a:r>
            <a:endParaRPr lang="fr-FR" b="0" dirty="0">
              <a:latin typeface="ZapfHumnst BT" charset="0"/>
            </a:endParaRPr>
          </a:p>
        </p:txBody>
      </p:sp>
      <p:sp>
        <p:nvSpPr>
          <p:cNvPr id="537609" name="ZoneTexte 10"/>
          <p:cNvSpPr txBox="1">
            <a:spLocks noChangeArrowheads="1"/>
          </p:cNvSpPr>
          <p:nvPr/>
        </p:nvSpPr>
        <p:spPr bwMode="auto">
          <a:xfrm rot="-5400000">
            <a:off x="3434650" y="4686579"/>
            <a:ext cx="1775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dirty="0" smtClean="0">
                <a:latin typeface="ZapfHumnst BT" charset="0"/>
              </a:rPr>
              <a:t>Naïve inversion</a:t>
            </a:r>
            <a:endParaRPr lang="fr-FR" b="0" dirty="0">
              <a:latin typeface="ZapfHumnst BT" charset="0"/>
            </a:endParaRPr>
          </a:p>
        </p:txBody>
      </p:sp>
      <p:sp>
        <p:nvSpPr>
          <p:cNvPr id="537610" name="ZoneTexte 11"/>
          <p:cNvSpPr txBox="1">
            <a:spLocks noChangeArrowheads="1"/>
          </p:cNvSpPr>
          <p:nvPr/>
        </p:nvSpPr>
        <p:spPr bwMode="auto">
          <a:xfrm rot="5400000">
            <a:off x="4020640" y="4617522"/>
            <a:ext cx="1827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b="0" dirty="0" err="1" smtClean="0">
                <a:latin typeface="ZapfHumnst BT" charset="0"/>
              </a:rPr>
              <a:t>Better</a:t>
            </a:r>
            <a:r>
              <a:rPr lang="fr-FR" b="0" dirty="0" smtClean="0">
                <a:latin typeface="ZapfHumnst BT" charset="0"/>
              </a:rPr>
              <a:t> </a:t>
            </a:r>
            <a:r>
              <a:rPr lang="fr-FR" b="0" dirty="0" err="1" smtClean="0">
                <a:latin typeface="ZapfHumnst BT" charset="0"/>
              </a:rPr>
              <a:t>approach</a:t>
            </a:r>
            <a:endParaRPr lang="fr-FR" b="0" dirty="0">
              <a:latin typeface="ZapfHumnst BT" charset="0"/>
            </a:endParaRP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914400" y="203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fr-FR" sz="3200">
                <a:solidFill>
                  <a:schemeClr val="bg1"/>
                </a:solidFill>
              </a:rPr>
              <a:t>Application: données synthétiques</a:t>
            </a:r>
          </a:p>
        </p:txBody>
      </p:sp>
    </p:spTree>
    <p:extLst>
      <p:ext uri="{BB962C8B-B14F-4D97-AF65-F5344CB8AC3E}">
        <p14:creationId xmlns:p14="http://schemas.microsoft.com/office/powerpoint/2010/main" val="1920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46" y="1557339"/>
            <a:ext cx="747492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08" y="1573214"/>
            <a:ext cx="7476392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46" y="1014414"/>
            <a:ext cx="2879481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55950"/>
            <a:ext cx="6241074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914400" y="203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fr-FR" sz="3200">
                <a:solidFill>
                  <a:schemeClr val="bg1"/>
                </a:solidFill>
              </a:rPr>
              <a:t>Application: données réelles (1)</a:t>
            </a:r>
          </a:p>
        </p:txBody>
      </p:sp>
    </p:spTree>
    <p:extLst>
      <p:ext uri="{BB962C8B-B14F-4D97-AF65-F5344CB8AC3E}">
        <p14:creationId xmlns:p14="http://schemas.microsoft.com/office/powerpoint/2010/main" val="29577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9" name="Picture 2" descr="sha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6915" r="8984" b="10162"/>
          <a:stretch>
            <a:fillRect/>
          </a:stretch>
        </p:blipFill>
        <p:spPr bwMode="auto">
          <a:xfrm>
            <a:off x="5436096" y="908720"/>
            <a:ext cx="33337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0" name="Picture 3" descr="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7111" r="9288" b="10780"/>
          <a:stretch>
            <a:fillRect/>
          </a:stretch>
        </p:blipFill>
        <p:spPr bwMode="auto">
          <a:xfrm>
            <a:off x="179512" y="3284984"/>
            <a:ext cx="2246434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1" name="Picture 4" descr="Muell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22" y="4077072"/>
            <a:ext cx="411333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endParaRPr lang="fr-FR" b="0">
              <a:solidFill>
                <a:schemeClr val="tx1"/>
              </a:solidFill>
              <a:latin typeface="ZapfHumnst BT" charset="0"/>
            </a:endParaRPr>
          </a:p>
        </p:txBody>
      </p:sp>
      <p:graphicFrame>
        <p:nvGraphicFramePr>
          <p:cNvPr id="5417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94562"/>
              </p:ext>
            </p:extLst>
          </p:nvPr>
        </p:nvGraphicFramePr>
        <p:xfrm>
          <a:off x="1403648" y="5445224"/>
          <a:ext cx="3223846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…quation" r:id="rId7" imgW="2031840" imgH="774360" progId="Equation.3">
                  <p:embed/>
                </p:oleObj>
              </mc:Choice>
              <mc:Fallback>
                <p:oleObj name="…quation" r:id="rId7" imgW="20318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445224"/>
                        <a:ext cx="3223846" cy="123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914400" y="203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fr-FR" sz="3200">
                <a:solidFill>
                  <a:schemeClr val="bg1"/>
                </a:solidFill>
              </a:rPr>
              <a:t>Application: données réelles (2)</a:t>
            </a:r>
          </a:p>
        </p:txBody>
      </p:sp>
      <p:pic>
        <p:nvPicPr>
          <p:cNvPr id="8" name="Picture 2" descr="shap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6915" r="70682" b="75867"/>
          <a:stretch/>
        </p:blipFill>
        <p:spPr bwMode="auto">
          <a:xfrm>
            <a:off x="107504" y="980728"/>
            <a:ext cx="2320123" cy="181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3769" r="8482" b="8730"/>
          <a:stretch>
            <a:fillRect/>
          </a:stretch>
        </p:blipFill>
        <p:spPr bwMode="auto">
          <a:xfrm>
            <a:off x="611560" y="764704"/>
            <a:ext cx="7344816" cy="58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771800" y="-27384"/>
            <a:ext cx="3059832" cy="7225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DOP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image: na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ïve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approach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340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5396" r="8482" b="8888"/>
          <a:stretch>
            <a:fillRect/>
          </a:stretch>
        </p:blipFill>
        <p:spPr bwMode="auto">
          <a:xfrm>
            <a:off x="755576" y="836712"/>
            <a:ext cx="7128792" cy="57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771800" y="-27384"/>
            <a:ext cx="3960440" cy="7225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DOP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image: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better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approach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82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594</Words>
  <Application>Microsoft Macintosh PowerPoint</Application>
  <PresentationFormat>Présentation à l'écran (4:3)</PresentationFormat>
  <Paragraphs>119</Paragraphs>
  <Slides>26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Thème Office</vt:lpstr>
      <vt:lpstr>Visio</vt:lpstr>
      <vt:lpstr>…quation</vt:lpstr>
      <vt:lpstr>self-calibrating polarimeters and advanced image-like data reconstruction/processing algorithms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rayonnement et image - chapitre 1</dc:title>
  <dc:creator>Jihad</dc:creator>
  <cp:lastModifiedBy>Jihad Zallat</cp:lastModifiedBy>
  <cp:revision>364</cp:revision>
  <cp:lastPrinted>2013-11-20T23:51:01Z</cp:lastPrinted>
  <dcterms:created xsi:type="dcterms:W3CDTF">2013-10-02T09:41:43Z</dcterms:created>
  <dcterms:modified xsi:type="dcterms:W3CDTF">2014-03-26T08:53:31Z</dcterms:modified>
</cp:coreProperties>
</file>