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68" r:id="rId6"/>
    <p:sldId id="275" r:id="rId7"/>
    <p:sldId id="274" r:id="rId8"/>
    <p:sldId id="276" r:id="rId9"/>
    <p:sldId id="260" r:id="rId10"/>
    <p:sldId id="273" r:id="rId11"/>
    <p:sldId id="266" r:id="rId12"/>
    <p:sldId id="269" r:id="rId13"/>
    <p:sldId id="271" r:id="rId14"/>
    <p:sldId id="263" r:id="rId15"/>
    <p:sldId id="267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0014" autoAdjust="0"/>
  </p:normalViewPr>
  <p:slideViewPr>
    <p:cSldViewPr snapToGrid="0" snapToObjects="1" showGuides="1">
      <p:cViewPr varScale="1">
        <p:scale>
          <a:sx n="83" d="100"/>
          <a:sy n="83" d="100"/>
        </p:scale>
        <p:origin x="-15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DA210-1399-5B47-A573-C35108C64682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BFBC3-9678-3D48-B4C4-3E0E67963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BFBC3-9678-3D48-B4C4-3E0E67963C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sensitivity: warming effect of CO2</a:t>
            </a:r>
          </a:p>
          <a:p>
            <a:r>
              <a:rPr lang="en-US" dirty="0" err="1" smtClean="0"/>
              <a:t>Polarimetric</a:t>
            </a:r>
            <a:r>
              <a:rPr lang="en-US" dirty="0" smtClean="0"/>
              <a:t> accuracy</a:t>
            </a:r>
            <a:r>
              <a:rPr lang="en-US" baseline="0" dirty="0" smtClean="0"/>
              <a:t> for refractive index requirement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BFBC3-9678-3D48-B4C4-3E0E67963C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Expensive</a:t>
            </a:r>
            <a:r>
              <a:rPr lang="en-US" baseline="0" dirty="0" smtClean="0"/>
              <a:t> polarizer -&gt; high extinction ratio: by design</a:t>
            </a:r>
          </a:p>
          <a:p>
            <a:r>
              <a:rPr lang="en-US" baseline="0" dirty="0" err="1" smtClean="0"/>
              <a:t>Polarimeters</a:t>
            </a:r>
            <a:r>
              <a:rPr lang="en-US" baseline="0" dirty="0" smtClean="0"/>
              <a:t> often measure very low P -&gt; how does it behave? What is the zero-point, is the response linear?</a:t>
            </a:r>
          </a:p>
          <a:p>
            <a:r>
              <a:rPr lang="en-US" baseline="0" dirty="0" smtClean="0"/>
              <a:t>Accuracy: we just don’t know / cannot promise anything below </a:t>
            </a:r>
            <a:r>
              <a:rPr lang="en-US" baseline="0" dirty="0" err="1" smtClean="0"/>
              <a:t>sP</a:t>
            </a:r>
            <a:r>
              <a:rPr lang="en-US" baseline="0" dirty="0" smtClean="0"/>
              <a:t>=0.0001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</a:t>
            </a:r>
          </a:p>
          <a:p>
            <a:r>
              <a:rPr lang="en-US" dirty="0" smtClean="0"/>
              <a:t>Glass plate partial polarizer -&gt; lamp polarization leaks through;</a:t>
            </a:r>
            <a:r>
              <a:rPr lang="en-US" baseline="0" dirty="0" smtClean="0"/>
              <a:t> polarization wavelength dependent</a:t>
            </a:r>
            <a:endParaRPr lang="en-US" dirty="0" smtClean="0"/>
          </a:p>
          <a:p>
            <a:r>
              <a:rPr lang="en-US" dirty="0" smtClean="0"/>
              <a:t>sensitive to lamp polarization</a:t>
            </a:r>
            <a:r>
              <a:rPr lang="en-US" baseline="0" dirty="0" smtClean="0"/>
              <a:t> fluctuations -&gt; stability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</a:t>
            </a:r>
          </a:p>
          <a:p>
            <a:r>
              <a:rPr lang="en-US" baseline="0" dirty="0" smtClean="0"/>
              <a:t>State-of-the-art stimulus</a:t>
            </a:r>
          </a:p>
          <a:p>
            <a:r>
              <a:rPr lang="en-US" baseline="0" dirty="0" smtClean="0"/>
              <a:t>P down to 0</a:t>
            </a:r>
          </a:p>
          <a:p>
            <a:r>
              <a:rPr lang="en-US" baseline="0" dirty="0" smtClean="0"/>
              <a:t>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3050-DFC0-5043-840E-291EA26D92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</a:t>
            </a:r>
            <a:r>
              <a:rPr lang="en-US" baseline="0" dirty="0" smtClean="0"/>
              <a:t> model – free parameters: </a:t>
            </a:r>
            <a:r>
              <a:rPr lang="en-US" baseline="0" dirty="0" err="1" smtClean="0"/>
              <a:t>n(glass</a:t>
            </a:r>
            <a:r>
              <a:rPr lang="en-US" baseline="0" dirty="0" smtClean="0"/>
              <a:t>), lamp polarization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BFBC3-9678-3D48-B4C4-3E0E67963C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Depolarization:</a:t>
            </a:r>
          </a:p>
          <a:p>
            <a:pPr>
              <a:buFontTx/>
              <a:buChar char="-"/>
            </a:pPr>
            <a:r>
              <a:rPr lang="en-US" baseline="0" dirty="0" smtClean="0"/>
              <a:t> Get low P</a:t>
            </a:r>
          </a:p>
          <a:p>
            <a:pPr>
              <a:buFontTx/>
              <a:buChar char="-"/>
            </a:pPr>
            <a:r>
              <a:rPr lang="en-US" baseline="0" dirty="0" smtClean="0"/>
              <a:t> Be insensitive to lamp polarization fluctuations</a:t>
            </a:r>
          </a:p>
          <a:p>
            <a:pPr>
              <a:buFontTx/>
              <a:buChar char="-"/>
            </a:pPr>
            <a:r>
              <a:rPr lang="en-US" baseline="0" dirty="0" smtClean="0"/>
              <a:t> Verification more accurate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Polarization:</a:t>
            </a:r>
          </a:p>
          <a:p>
            <a:pPr>
              <a:buFontTx/>
              <a:buChar char="-"/>
            </a:pPr>
            <a:r>
              <a:rPr lang="en-US" baseline="0" dirty="0" smtClean="0"/>
              <a:t> 0&lt;P&lt;40%</a:t>
            </a:r>
          </a:p>
          <a:p>
            <a:pPr>
              <a:buFontTx/>
              <a:buChar char="-"/>
            </a:pPr>
            <a:r>
              <a:rPr lang="en-US" baseline="0" dirty="0" smtClean="0"/>
              <a:t>Tilt accuracy -&gt; </a:t>
            </a:r>
            <a:r>
              <a:rPr lang="en-US" baseline="0" dirty="0" err="1" smtClean="0"/>
              <a:t>sP</a:t>
            </a:r>
            <a:r>
              <a:rPr lang="en-US" baseline="0" dirty="0" smtClean="0"/>
              <a:t>&lt;0.0005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dirty="0" smtClean="0"/>
              <a:t>Verification:</a:t>
            </a:r>
          </a:p>
          <a:p>
            <a:pPr>
              <a:buFontTx/>
              <a:buChar char="-"/>
            </a:pPr>
            <a:r>
              <a:rPr lang="en-US" dirty="0" smtClean="0"/>
              <a:t>-</a:t>
            </a:r>
            <a:r>
              <a:rPr lang="en-US" baseline="0" dirty="0" smtClean="0"/>
              <a:t> this in the end defines the stimulus’ accuracy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3050-DFC0-5043-840E-291EA26D92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Fibe</a:t>
            </a:r>
            <a:r>
              <a:rPr lang="en-US" b="1" baseline="0" dirty="0" smtClean="0"/>
              <a:t>r TBD</a:t>
            </a:r>
          </a:p>
          <a:p>
            <a:endParaRPr lang="en-US" dirty="0" smtClean="0"/>
          </a:p>
          <a:p>
            <a:r>
              <a:rPr lang="en-US" dirty="0" smtClean="0"/>
              <a:t>Very bright light source</a:t>
            </a:r>
          </a:p>
          <a:p>
            <a:r>
              <a:rPr lang="en-US" dirty="0" smtClean="0"/>
              <a:t>Fiber coupling with integrating sphere</a:t>
            </a:r>
          </a:p>
          <a:p>
            <a:endParaRPr lang="en-US" dirty="0" smtClean="0"/>
          </a:p>
          <a:p>
            <a:r>
              <a:rPr lang="en-US" dirty="0" smtClean="0"/>
              <a:t>MTR:</a:t>
            </a:r>
            <a:r>
              <a:rPr lang="en-US" baseline="0" dirty="0" smtClean="0"/>
              <a:t> multi-twist retarder -&gt; achromatic half-wave retarder; retarder axis random orientation every 10 micron</a:t>
            </a:r>
          </a:p>
          <a:p>
            <a:endParaRPr lang="en-US" dirty="0" smtClean="0"/>
          </a:p>
          <a:p>
            <a:r>
              <a:rPr lang="en-US" dirty="0" smtClean="0"/>
              <a:t>Different glass plate</a:t>
            </a:r>
            <a:r>
              <a:rPr lang="en-US" baseline="0" dirty="0" smtClean="0"/>
              <a:t> materials + coatings</a:t>
            </a:r>
            <a:r>
              <a:rPr lang="en-US" dirty="0" smtClean="0"/>
              <a:t> for different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DoLP</a:t>
            </a:r>
            <a:r>
              <a:rPr lang="en-US" baseline="0" dirty="0" smtClean="0"/>
              <a:t> ranges / </a:t>
            </a:r>
            <a:r>
              <a:rPr lang="en-US" baseline="0" dirty="0" err="1" smtClean="0"/>
              <a:t>DoLP</a:t>
            </a:r>
            <a:r>
              <a:rPr lang="en-US" baseline="0" dirty="0" smtClean="0"/>
              <a:t> resolution / lambda ranges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AR coating on 1 side to prevent multiple reflections</a:t>
            </a:r>
          </a:p>
          <a:p>
            <a:r>
              <a:rPr lang="en-US" baseline="0" dirty="0" smtClean="0"/>
              <a:t>2 crossed glass plates to cancel beam shift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3050-DFC0-5043-840E-291EA26D92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Substrate</a:t>
            </a:r>
            <a:r>
              <a:rPr lang="en-US" baseline="0" dirty="0" smtClean="0"/>
              <a:t> with pattern</a:t>
            </a:r>
            <a:r>
              <a:rPr lang="en-US" dirty="0" smtClean="0"/>
              <a:t> on 1 side</a:t>
            </a:r>
          </a:p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3050-DFC0-5043-840E-291EA26D92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3050-DFC0-5043-840E-291EA26D924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3050-DFC0-5043-840E-291EA26D924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3B9DB8-AFBC-8E44-9998-AA08A1B626CD}" type="datetime1">
              <a:rPr lang="en-US">
                <a:solidFill>
                  <a:prstClr val="white"/>
                </a:solidFill>
              </a:rPr>
              <a:pPr/>
              <a:t>1/24/13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A232BF-1073-E04E-AAC4-101CDBBBB28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F550C-0974-DC42-B654-306CF0FC4449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9892-C2B2-204B-8940-8ECF5ECD3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835025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video" Target="file://localhost/Users/gerardvanharten/Documents/PhD/Accurate%20polarization%20calibration%20of%20SPEX/COST-slides-Zurich/SPEX-dolpinv-uncomp.mov" TargetMode="External"/><Relationship Id="rId2" Type="http://schemas.openxmlformats.org/officeDocument/2006/relationships/video" Target="file://localhost/Users/gerardvanharten/Documents/PhD/Accurate%20polarization%20calibration%20of%20SPEX/COST-slides-Zurich/SPEX-aolpinv.m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EXlogo-Eart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2814" y="4419600"/>
            <a:ext cx="2591186" cy="259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2"/>
          <p:cNvSpPr txBox="1">
            <a:spLocks noChangeArrowheads="1"/>
          </p:cNvSpPr>
          <p:nvPr/>
        </p:nvSpPr>
        <p:spPr bwMode="auto">
          <a:xfrm>
            <a:off x="166688" y="228600"/>
            <a:ext cx="88249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Partially Polarized Calibration Stimulus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Text Box 152"/>
          <p:cNvSpPr txBox="1">
            <a:spLocks noChangeArrowheads="1"/>
          </p:cNvSpPr>
          <p:nvPr/>
        </p:nvSpPr>
        <p:spPr bwMode="auto">
          <a:xfrm>
            <a:off x="166688" y="2133600"/>
            <a:ext cx="88249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prstClr val="white">
                    <a:lumMod val="75000"/>
                  </a:prstClr>
                </a:solidFill>
              </a:rPr>
              <a:t>Gerard van </a:t>
            </a:r>
            <a:r>
              <a:rPr lang="en-US" sz="2400" dirty="0" err="1" smtClean="0">
                <a:solidFill>
                  <a:prstClr val="white">
                    <a:lumMod val="75000"/>
                  </a:prstClr>
                </a:solidFill>
              </a:rPr>
              <a:t>Harten</a:t>
            </a:r>
            <a:r>
              <a:rPr lang="en-US" sz="2400" baseline="30000" dirty="0" err="1" smtClean="0">
                <a:solidFill>
                  <a:prstClr val="white">
                    <a:lumMod val="75000"/>
                  </a:prstClr>
                </a:solidFill>
              </a:rPr>
              <a:t>a</a:t>
            </a:r>
            <a:r>
              <a:rPr lang="en-US" sz="2400" dirty="0" smtClean="0">
                <a:solidFill>
                  <a:prstClr val="white">
                    <a:lumMod val="75000"/>
                  </a:prstClr>
                </a:solidFill>
              </a:rPr>
              <a:t>, </a:t>
            </a:r>
            <a:r>
              <a:rPr lang="en-US" sz="2400" dirty="0" err="1" smtClean="0">
                <a:solidFill>
                  <a:prstClr val="white">
                    <a:lumMod val="75000"/>
                  </a:prstClr>
                </a:solidFill>
              </a:rPr>
              <a:t>Frans</a:t>
            </a:r>
            <a:r>
              <a:rPr lang="en-US" sz="2400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US" sz="2400" dirty="0" err="1" smtClean="0">
                <a:solidFill>
                  <a:prstClr val="white">
                    <a:lumMod val="75000"/>
                  </a:prstClr>
                </a:solidFill>
              </a:rPr>
              <a:t>Snik</a:t>
            </a:r>
            <a:r>
              <a:rPr lang="en-US" sz="2400" baseline="30000" dirty="0" err="1" smtClean="0">
                <a:solidFill>
                  <a:prstClr val="white">
                    <a:lumMod val="75000"/>
                  </a:prstClr>
                </a:solidFill>
              </a:rPr>
              <a:t>a</a:t>
            </a:r>
            <a:r>
              <a:rPr lang="en-US" sz="2400" dirty="0" smtClean="0">
                <a:solidFill>
                  <a:prstClr val="white">
                    <a:lumMod val="75000"/>
                  </a:prstClr>
                </a:solidFill>
              </a:rPr>
              <a:t>, </a:t>
            </a:r>
            <a:r>
              <a:rPr lang="en-US" sz="2400" dirty="0" err="1" smtClean="0">
                <a:solidFill>
                  <a:prstClr val="white">
                    <a:lumMod val="75000"/>
                  </a:prstClr>
                </a:solidFill>
              </a:rPr>
              <a:t>Christoph</a:t>
            </a:r>
            <a:r>
              <a:rPr lang="en-US" sz="2400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US" sz="2400" dirty="0" err="1" smtClean="0">
                <a:solidFill>
                  <a:prstClr val="white">
                    <a:lumMod val="75000"/>
                  </a:prstClr>
                </a:solidFill>
              </a:rPr>
              <a:t>Keller</a:t>
            </a:r>
            <a:r>
              <a:rPr lang="en-US" sz="2400" baseline="30000" dirty="0" err="1" smtClean="0">
                <a:solidFill>
                  <a:prstClr val="white">
                    <a:lumMod val="75000"/>
                  </a:prstClr>
                </a:solidFill>
              </a:rPr>
              <a:t>a</a:t>
            </a:r>
            <a:r>
              <a:rPr lang="en-US" sz="2400" dirty="0" smtClean="0">
                <a:solidFill>
                  <a:prstClr val="white">
                    <a:lumMod val="75000"/>
                  </a:prstClr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prstClr val="white">
                    <a:lumMod val="75000"/>
                  </a:prstClr>
                </a:solidFill>
              </a:rPr>
              <a:t>Jeroen</a:t>
            </a:r>
            <a:r>
              <a:rPr lang="en-US" sz="2400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US" sz="2400" dirty="0" err="1" smtClean="0">
                <a:solidFill>
                  <a:prstClr val="white">
                    <a:lumMod val="75000"/>
                  </a:prstClr>
                </a:solidFill>
              </a:rPr>
              <a:t>Rietjens</a:t>
            </a:r>
            <a:r>
              <a:rPr lang="en-US" sz="2400" baseline="30000" dirty="0" err="1" smtClean="0">
                <a:solidFill>
                  <a:prstClr val="white">
                    <a:lumMod val="75000"/>
                  </a:prstClr>
                </a:solidFill>
              </a:rPr>
              <a:t>b</a:t>
            </a:r>
            <a:r>
              <a:rPr lang="en-US" sz="2400" dirty="0" smtClean="0">
                <a:solidFill>
                  <a:prstClr val="white">
                    <a:lumMod val="75000"/>
                  </a:prstClr>
                </a:solidFill>
              </a:rPr>
              <a:t>, </a:t>
            </a:r>
            <a:r>
              <a:rPr lang="en-US" sz="2400" dirty="0" err="1" smtClean="0">
                <a:solidFill>
                  <a:prstClr val="white">
                    <a:lumMod val="75000"/>
                  </a:prstClr>
                </a:solidFill>
              </a:rPr>
              <a:t>Martijn</a:t>
            </a:r>
            <a:r>
              <a:rPr lang="en-US" sz="2400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US" sz="2400" dirty="0" err="1" smtClean="0">
                <a:solidFill>
                  <a:prstClr val="white">
                    <a:lumMod val="75000"/>
                  </a:prstClr>
                </a:solidFill>
              </a:rPr>
              <a:t>Smit</a:t>
            </a:r>
            <a:r>
              <a:rPr lang="en-US" sz="2400" baseline="30000" dirty="0" err="1" smtClean="0">
                <a:solidFill>
                  <a:prstClr val="white">
                    <a:lumMod val="75000"/>
                  </a:prstClr>
                </a:solidFill>
              </a:rPr>
              <a:t>b</a:t>
            </a:r>
            <a:endParaRPr lang="en-US" sz="2400" dirty="0" smtClean="0">
              <a:solidFill>
                <a:prstClr val="white">
                  <a:lumMod val="75000"/>
                </a:prstClr>
              </a:solidFill>
            </a:endParaRPr>
          </a:p>
          <a:p>
            <a:pPr algn="ctr"/>
            <a:endParaRPr lang="en-US" sz="2400" baseline="30000" dirty="0" smtClean="0">
              <a:solidFill>
                <a:prstClr val="white">
                  <a:lumMod val="75000"/>
                </a:prstClr>
              </a:solidFill>
            </a:endParaRPr>
          </a:p>
          <a:p>
            <a:pPr algn="ctr"/>
            <a:r>
              <a:rPr lang="en-US" sz="2400" baseline="30000" dirty="0" err="1" smtClean="0">
                <a:solidFill>
                  <a:prstClr val="white">
                    <a:lumMod val="75000"/>
                  </a:prstClr>
                </a:solidFill>
              </a:rPr>
              <a:t>a</a:t>
            </a:r>
            <a:r>
              <a:rPr lang="en-US" sz="2400" dirty="0" err="1" smtClean="0">
                <a:solidFill>
                  <a:prstClr val="white">
                    <a:lumMod val="75000"/>
                  </a:prstClr>
                </a:solidFill>
              </a:rPr>
              <a:t>Leiden</a:t>
            </a:r>
            <a:r>
              <a:rPr lang="en-US" sz="2400" dirty="0" smtClean="0">
                <a:solidFill>
                  <a:prstClr val="white">
                    <a:lumMod val="75000"/>
                  </a:prstClr>
                </a:solidFill>
              </a:rPr>
              <a:t> University, The Netherlands</a:t>
            </a:r>
          </a:p>
          <a:p>
            <a:pPr algn="ctr"/>
            <a:r>
              <a:rPr lang="en-US" sz="2400" baseline="30000" dirty="0" err="1" smtClean="0">
                <a:solidFill>
                  <a:prstClr val="white">
                    <a:lumMod val="75000"/>
                  </a:prstClr>
                </a:solidFill>
              </a:rPr>
              <a:t>b</a:t>
            </a:r>
            <a:r>
              <a:rPr lang="en-US" sz="2400" dirty="0" err="1" smtClean="0">
                <a:solidFill>
                  <a:prstClr val="white">
                    <a:lumMod val="75000"/>
                  </a:prstClr>
                </a:solidFill>
              </a:rPr>
              <a:t>SRON</a:t>
            </a:r>
            <a:r>
              <a:rPr lang="en-US" sz="2400" dirty="0" smtClean="0">
                <a:solidFill>
                  <a:prstClr val="white">
                    <a:lumMod val="75000"/>
                  </a:prstClr>
                </a:solidFill>
              </a:rPr>
              <a:t> Netherlands Institute for Space Research</a:t>
            </a:r>
          </a:p>
        </p:txBody>
      </p:sp>
      <p:sp>
        <p:nvSpPr>
          <p:cNvPr id="9" name="Text Box 152"/>
          <p:cNvSpPr txBox="1">
            <a:spLocks noChangeArrowheads="1"/>
          </p:cNvSpPr>
          <p:nvPr/>
        </p:nvSpPr>
        <p:spPr bwMode="auto">
          <a:xfrm>
            <a:off x="0" y="48006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atin typeface="Calibri" charset="0"/>
              </a:rPr>
              <a:t>Calibration Workshop of the MP1104 COST Action</a:t>
            </a:r>
          </a:p>
          <a:p>
            <a:pPr algn="ctr"/>
            <a:r>
              <a:rPr lang="en-US" sz="2400" dirty="0" smtClean="0">
                <a:latin typeface="Calibri" charset="0"/>
              </a:rPr>
              <a:t>January 2013</a:t>
            </a:r>
          </a:p>
          <a:p>
            <a:pPr algn="ctr"/>
            <a:r>
              <a:rPr lang="en-US" sz="2400" dirty="0" smtClean="0">
                <a:latin typeface="Calibri" charset="0"/>
              </a:rPr>
              <a:t>Zurich, Switzerland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361449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Stimulus philosophy</a:t>
            </a:r>
          </a:p>
        </p:txBody>
      </p:sp>
      <p:pic>
        <p:nvPicPr>
          <p:cNvPr id="4" name="Picture 7" descr="SPEXlogo-Ear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4438655" y="996676"/>
            <a:ext cx="4582597" cy="2790959"/>
          </a:xfrm>
          <a:prstGeom prst="rect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89" y="3429000"/>
            <a:ext cx="5365012" cy="32891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6688" y="996676"/>
            <a:ext cx="4029909" cy="2264422"/>
          </a:xfrm>
        </p:spPr>
        <p:txBody>
          <a:bodyPr anchor="ctr"/>
          <a:lstStyle/>
          <a:p>
            <a:pPr marL="457200" indent="-457200">
              <a:buFont typeface="Calibri" charset="0"/>
              <a:buAutoNum type="arabicPeriod"/>
            </a:pPr>
            <a:r>
              <a:rPr lang="en-US" sz="2800" dirty="0" smtClean="0">
                <a:latin typeface="Calibri" charset="0"/>
              </a:rPr>
              <a:t>Depolarize to P&lt;0.0005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sz="2800" dirty="0" smtClean="0">
                <a:latin typeface="Calibri" charset="0"/>
              </a:rPr>
              <a:t>Polarize σP&lt;0.0005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sz="2800" dirty="0" smtClean="0">
                <a:latin typeface="Calibri" charset="0"/>
              </a:rPr>
              <a:t>Verify σP~0.0005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8871" y="5410200"/>
            <a:ext cx="3630329" cy="128373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2000" i="1" dirty="0" smtClean="0"/>
              <a:t>Mahler &amp; </a:t>
            </a:r>
            <a:r>
              <a:rPr lang="en-US" sz="2000" i="1" dirty="0" err="1" smtClean="0"/>
              <a:t>Chipman</a:t>
            </a:r>
            <a:r>
              <a:rPr lang="en-US" sz="2000" i="1" dirty="0" smtClean="0"/>
              <a:t> (2011)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330471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Preliminary design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7" descr="SPEXlogo-Ear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292784"/>
            <a:ext cx="8281725" cy="487291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 smtClean="0"/>
              <a:t>Lamp P~0.05</a:t>
            </a:r>
          </a:p>
          <a:p>
            <a:pPr>
              <a:buFontTx/>
              <a:buChar char="-"/>
            </a:pPr>
            <a:r>
              <a:rPr lang="en-US" sz="2800" dirty="0" smtClean="0"/>
              <a:t>Fiber ×0.1???</a:t>
            </a:r>
          </a:p>
          <a:p>
            <a:pPr>
              <a:buFontTx/>
              <a:buChar char="-"/>
            </a:pPr>
            <a:r>
              <a:rPr lang="en-US" sz="2800" dirty="0" smtClean="0"/>
              <a:t>Integrating sphere × &lt;0.005</a:t>
            </a:r>
          </a:p>
          <a:p>
            <a:pPr>
              <a:buFontTx/>
              <a:buChar char="-"/>
            </a:pPr>
            <a:r>
              <a:rPr lang="en-US" sz="2800" dirty="0" smtClean="0"/>
              <a:t>Liquid crystal scrambler (MTR) × &lt;0.01</a:t>
            </a:r>
          </a:p>
          <a:p>
            <a:pPr>
              <a:buFontTx/>
              <a:buChar char="-"/>
            </a:pPr>
            <a:r>
              <a:rPr lang="en-US" sz="2800" dirty="0" smtClean="0"/>
              <a:t>Crossed </a:t>
            </a:r>
            <a:r>
              <a:rPr lang="en-US" sz="2800" dirty="0" err="1" smtClean="0"/>
              <a:t>glassplates</a:t>
            </a:r>
            <a:r>
              <a:rPr lang="en-US" sz="2800" dirty="0" smtClean="0"/>
              <a:t> in </a:t>
            </a:r>
            <a:r>
              <a:rPr lang="en-US" sz="2800" dirty="0" err="1" smtClean="0"/>
              <a:t>gimbal</a:t>
            </a:r>
            <a:r>
              <a:rPr lang="en-US" sz="2800" dirty="0" smtClean="0"/>
              <a:t> mount</a:t>
            </a:r>
          </a:p>
          <a:p>
            <a:pPr>
              <a:buFontTx/>
              <a:buChar char="-"/>
            </a:pPr>
            <a:r>
              <a:rPr lang="en-US" sz="2800" dirty="0" smtClean="0"/>
              <a:t>Slow lenses (P~0.0005 @ 2° refraction -&gt; f~300 mm)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347963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Multi-twist retarder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7" descr="SPEXlogo-Ear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292785"/>
            <a:ext cx="8281725" cy="373993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 smtClean="0"/>
              <a:t>Self-aligning liquid crystals</a:t>
            </a:r>
          </a:p>
          <a:p>
            <a:pPr>
              <a:buFontTx/>
              <a:buChar char="-"/>
            </a:pPr>
            <a:r>
              <a:rPr lang="en-US" sz="2800" dirty="0" smtClean="0"/>
              <a:t>Achromatic @ 3 layers</a:t>
            </a:r>
          </a:p>
          <a:p>
            <a:pPr>
              <a:buFontTx/>
              <a:buChar char="-"/>
            </a:pPr>
            <a:r>
              <a:rPr lang="en-US" sz="2800" dirty="0" smtClean="0"/>
              <a:t>Spatial resolution ~ 10 </a:t>
            </a:r>
            <a:r>
              <a:rPr lang="en-US" sz="2800" dirty="0" err="1" smtClean="0"/>
              <a:t>μm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153" y="3221463"/>
            <a:ext cx="3934331" cy="2779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39" y="3221463"/>
            <a:ext cx="3268170" cy="2779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7780" y="6093874"/>
            <a:ext cx="3630329" cy="128373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2000" i="1" dirty="0" err="1" smtClean="0"/>
              <a:t>Komanduri</a:t>
            </a:r>
            <a:r>
              <a:rPr lang="en-US" sz="2000" i="1" dirty="0" smtClean="0"/>
              <a:t> et al. (2013)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385" y="1408086"/>
            <a:ext cx="4135815" cy="4519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8871" y="5102544"/>
            <a:ext cx="3630329" cy="128373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2000" i="1" dirty="0" smtClean="0"/>
              <a:t>Mahler &amp; </a:t>
            </a:r>
            <a:r>
              <a:rPr lang="en-US" sz="2000" i="1" dirty="0" err="1" smtClean="0"/>
              <a:t>Chipman</a:t>
            </a:r>
            <a:r>
              <a:rPr lang="en-US" sz="2000" i="1" dirty="0" smtClean="0"/>
              <a:t> (2011)</a:t>
            </a:r>
          </a:p>
        </p:txBody>
      </p:sp>
      <p:sp>
        <p:nvSpPr>
          <p:cNvPr id="2150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197822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Challenges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7" descr="SPEXlogo-Eart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422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 smtClean="0"/>
              <a:t>Pupil alignment</a:t>
            </a:r>
          </a:p>
          <a:p>
            <a:pPr lvl="1">
              <a:buFontTx/>
              <a:buChar char="-"/>
            </a:pPr>
            <a:r>
              <a:rPr lang="en-US" sz="2400" dirty="0" smtClean="0"/>
              <a:t>Oversize</a:t>
            </a:r>
          </a:p>
          <a:p>
            <a:pPr lvl="1">
              <a:buFontTx/>
              <a:buChar char="-"/>
            </a:pPr>
            <a:r>
              <a:rPr lang="en-US" sz="2400" dirty="0" smtClean="0"/>
              <a:t>Make uniform</a:t>
            </a:r>
          </a:p>
          <a:p>
            <a:pPr lvl="1">
              <a:buFontTx/>
              <a:buChar char="-"/>
            </a:pPr>
            <a:r>
              <a:rPr lang="en-US" sz="2400" dirty="0" smtClean="0"/>
              <a:t>Measure map</a:t>
            </a:r>
          </a:p>
          <a:p>
            <a:pPr lvl="1">
              <a:buFontTx/>
              <a:buChar char="-"/>
            </a:pPr>
            <a:r>
              <a:rPr lang="en-US" sz="2400" dirty="0" smtClean="0"/>
              <a:t>σP=0.00005 / mm</a:t>
            </a:r>
          </a:p>
          <a:p>
            <a:pPr>
              <a:buFontTx/>
              <a:buChar char="-"/>
            </a:pPr>
            <a:r>
              <a:rPr lang="en-US" sz="2800" dirty="0" smtClean="0"/>
              <a:t>Lens polarization</a:t>
            </a:r>
          </a:p>
          <a:p>
            <a:pPr>
              <a:buFontTx/>
              <a:buChar char="-"/>
            </a:pPr>
            <a:r>
              <a:rPr lang="en-US" sz="2800" dirty="0" smtClean="0"/>
              <a:t>Lens stress birefringence</a:t>
            </a:r>
          </a:p>
          <a:p>
            <a:pPr>
              <a:buFontTx/>
              <a:buChar char="-"/>
            </a:pPr>
            <a:r>
              <a:rPr lang="en-US" sz="2800" dirty="0" err="1" smtClean="0"/>
              <a:t>Straylight</a:t>
            </a:r>
            <a:r>
              <a:rPr lang="en-US" sz="2800" dirty="0" smtClean="0"/>
              <a:t> / reflections</a:t>
            </a:r>
          </a:p>
          <a:p>
            <a:pPr>
              <a:buFontTx/>
              <a:buChar char="-"/>
            </a:pPr>
            <a:r>
              <a:rPr lang="en-US" sz="2800" dirty="0" smtClean="0"/>
              <a:t>Verification @ σP=0.0005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64649"/>
            <a:ext cx="8229600" cy="50972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Chicken /</a:t>
            </a:r>
            <a:r>
              <a:rPr lang="en-US" sz="2800" dirty="0" smtClean="0">
                <a:ea typeface="ＭＳ Ｐゴシック" pitchFamily="-106" charset="-128"/>
                <a:cs typeface="ＭＳ Ｐゴシック" pitchFamily="-106" charset="-128"/>
              </a:rPr>
              <a:t> egg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Model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 smtClean="0">
                <a:ea typeface="ＭＳ Ｐゴシック" pitchFamily="-106" charset="-128"/>
                <a:cs typeface="ＭＳ Ｐゴシック" pitchFamily="-106" charset="-128"/>
              </a:rPr>
              <a:t>All separate components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Total system – sensitivity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analysis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 smtClean="0">
                <a:ea typeface="ＭＳ Ｐゴシック" pitchFamily="-106" charset="-128"/>
                <a:cs typeface="ＭＳ Ｐゴシック" pitchFamily="-106" charset="-128"/>
              </a:rPr>
              <a:t>Measure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Imaging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polarimetry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pupil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aseline="0" dirty="0" smtClean="0">
                <a:ea typeface="ＭＳ Ｐゴシック" pitchFamily="-106" charset="-128"/>
                <a:cs typeface="ＭＳ Ｐゴシック" pitchFamily="-106" charset="-128"/>
              </a:rPr>
              <a:t>Different</a:t>
            </a:r>
            <a:r>
              <a:rPr lang="en-US" sz="2800" dirty="0" smtClean="0">
                <a:ea typeface="ＭＳ Ｐゴシック" pitchFamily="-106" charset="-128"/>
                <a:cs typeface="ＭＳ Ｐゴシック" pitchFamily="-106" charset="-128"/>
              </a:rPr>
              <a:t> pupil alignments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 smtClean="0">
                <a:ea typeface="ＭＳ Ｐゴシック" pitchFamily="-106" charset="-128"/>
                <a:cs typeface="ＭＳ Ｐゴシック" pitchFamily="-106" charset="-128"/>
              </a:rPr>
              <a:t>Confidence: understanding + P~0.0001 measurement</a:t>
            </a:r>
          </a:p>
        </p:txBody>
      </p:sp>
      <p:sp>
        <p:nvSpPr>
          <p:cNvPr id="2150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357561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Stimulus verification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7" descr="SPEXlogo-Ear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649288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libri" charset="0"/>
              </a:rPr>
              <a:t>SPEX</a:t>
            </a:r>
            <a:r>
              <a:rPr lang="en-US" sz="3200" dirty="0" smtClean="0">
                <a:latin typeface="Calibri" charset="0"/>
              </a:rPr>
              <a:t> spectral polarization modulation</a:t>
            </a:r>
            <a:endParaRPr lang="en-US" sz="2400" dirty="0">
              <a:latin typeface="Calibri" charset="0"/>
            </a:endParaRPr>
          </a:p>
        </p:txBody>
      </p:sp>
      <p:pic>
        <p:nvPicPr>
          <p:cNvPr id="11" name="Picture 7" descr="SPEXlogo-Ear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53177"/>
            <a:ext cx="7734300" cy="39856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08871" y="6324600"/>
            <a:ext cx="36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/>
              <a:t>Snik</a:t>
            </a:r>
            <a:r>
              <a:rPr lang="en-US" sz="2000" i="1" dirty="0" smtClean="0"/>
              <a:t> et al. (2009)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PEXlogo-Eart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45577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Atmospheric aerosols</a:t>
            </a:r>
            <a:endParaRPr lang="en-US" sz="2400" dirty="0">
              <a:latin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050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9458"/>
            <a:ext cx="9144000" cy="6073542"/>
          </a:xfrm>
          <a:prstGeom prst="rect">
            <a:avLst/>
          </a:prstGeom>
        </p:spPr>
      </p:pic>
      <p:grpSp>
        <p:nvGrpSpPr>
          <p:cNvPr id="2" name="Group 37"/>
          <p:cNvGrpSpPr/>
          <p:nvPr/>
        </p:nvGrpSpPr>
        <p:grpSpPr>
          <a:xfrm>
            <a:off x="3318179" y="3425522"/>
            <a:ext cx="116271" cy="2906882"/>
            <a:chOff x="3318179" y="1520522"/>
            <a:chExt cx="116271" cy="2906882"/>
          </a:xfrm>
        </p:grpSpPr>
        <p:sp>
          <p:nvSpPr>
            <p:cNvPr id="13" name="Rectangle 12"/>
            <p:cNvSpPr/>
            <p:nvPr/>
          </p:nvSpPr>
          <p:spPr>
            <a:xfrm>
              <a:off x="3318179" y="3667143"/>
              <a:ext cx="116271" cy="760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3318179" y="1520522"/>
              <a:ext cx="116271" cy="2531221"/>
            </a:xfrm>
            <a:prstGeom prst="triangle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2324100" y="3303355"/>
            <a:ext cx="624560" cy="3029049"/>
            <a:chOff x="2324100" y="1398355"/>
            <a:chExt cx="624560" cy="3029049"/>
          </a:xfrm>
        </p:grpSpPr>
        <p:sp>
          <p:nvSpPr>
            <p:cNvPr id="16" name="Parallelogram 15"/>
            <p:cNvSpPr/>
            <p:nvPr/>
          </p:nvSpPr>
          <p:spPr>
            <a:xfrm>
              <a:off x="2324100" y="3667143"/>
              <a:ext cx="174625" cy="760261"/>
            </a:xfrm>
            <a:prstGeom prst="parallelogram">
              <a:avLst>
                <a:gd name="adj" fmla="val 37866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220146">
              <a:off x="2832389" y="1398355"/>
              <a:ext cx="116271" cy="2816599"/>
            </a:xfrm>
            <a:prstGeom prst="triangle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1317314" y="3066136"/>
            <a:ext cx="1157920" cy="3266268"/>
            <a:chOff x="1317314" y="1161136"/>
            <a:chExt cx="1157920" cy="3266268"/>
          </a:xfrm>
        </p:grpSpPr>
        <p:sp>
          <p:nvSpPr>
            <p:cNvPr id="19" name="Parallelogram 18"/>
            <p:cNvSpPr/>
            <p:nvPr/>
          </p:nvSpPr>
          <p:spPr>
            <a:xfrm>
              <a:off x="1317314" y="3667143"/>
              <a:ext cx="292099" cy="760261"/>
            </a:xfrm>
            <a:prstGeom prst="parallelogram">
              <a:avLst>
                <a:gd name="adj" fmla="val 63015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2198258">
              <a:off x="2358963" y="1161136"/>
              <a:ext cx="116271" cy="3226944"/>
            </a:xfrm>
            <a:prstGeom prst="triangle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-8995" y="4617595"/>
            <a:ext cx="3855830" cy="1714809"/>
            <a:chOff x="-8995" y="2712595"/>
            <a:chExt cx="3855830" cy="1714809"/>
          </a:xfrm>
        </p:grpSpPr>
        <p:sp>
          <p:nvSpPr>
            <p:cNvPr id="22" name="Parallelogram 21"/>
            <p:cNvSpPr/>
            <p:nvPr/>
          </p:nvSpPr>
          <p:spPr>
            <a:xfrm>
              <a:off x="220548" y="3667143"/>
              <a:ext cx="522401" cy="760261"/>
            </a:xfrm>
            <a:prstGeom prst="parallelogram">
              <a:avLst>
                <a:gd name="adj" fmla="val 77300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2890178">
              <a:off x="1860784" y="842816"/>
              <a:ext cx="116271" cy="3855830"/>
            </a:xfrm>
            <a:prstGeom prst="triangle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824522" y="3289015"/>
            <a:ext cx="604007" cy="3043389"/>
            <a:chOff x="3824522" y="1384015"/>
            <a:chExt cx="604007" cy="3043389"/>
          </a:xfrm>
        </p:grpSpPr>
        <p:sp>
          <p:nvSpPr>
            <p:cNvPr id="25" name="Parallelogram 24"/>
            <p:cNvSpPr/>
            <p:nvPr/>
          </p:nvSpPr>
          <p:spPr>
            <a:xfrm flipH="1">
              <a:off x="4253904" y="3667143"/>
              <a:ext cx="174625" cy="760261"/>
            </a:xfrm>
            <a:prstGeom prst="parallelogram">
              <a:avLst>
                <a:gd name="adj" fmla="val 37866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20379854" flipH="1">
              <a:off x="3824522" y="1384015"/>
              <a:ext cx="115109" cy="2816599"/>
            </a:xfrm>
            <a:prstGeom prst="triangle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39"/>
          <p:cNvGrpSpPr/>
          <p:nvPr/>
        </p:nvGrpSpPr>
        <p:grpSpPr>
          <a:xfrm>
            <a:off x="4293219" y="3051796"/>
            <a:ext cx="1142096" cy="3280608"/>
            <a:chOff x="4293219" y="1146796"/>
            <a:chExt cx="1142096" cy="3280608"/>
          </a:xfrm>
        </p:grpSpPr>
        <p:sp>
          <p:nvSpPr>
            <p:cNvPr id="28" name="Parallelogram 27"/>
            <p:cNvSpPr/>
            <p:nvPr/>
          </p:nvSpPr>
          <p:spPr>
            <a:xfrm flipH="1">
              <a:off x="5143216" y="3667143"/>
              <a:ext cx="292099" cy="760261"/>
            </a:xfrm>
            <a:prstGeom prst="parallelogram">
              <a:avLst>
                <a:gd name="adj" fmla="val 63015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9401742" flipH="1">
              <a:off x="4293219" y="1146796"/>
              <a:ext cx="115109" cy="3226944"/>
            </a:xfrm>
            <a:prstGeom prst="triangle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2935321" y="4603255"/>
            <a:ext cx="3817310" cy="1729149"/>
            <a:chOff x="2935321" y="2698255"/>
            <a:chExt cx="3817310" cy="1729149"/>
          </a:xfrm>
        </p:grpSpPr>
        <p:sp>
          <p:nvSpPr>
            <p:cNvPr id="31" name="Parallelogram 30"/>
            <p:cNvSpPr/>
            <p:nvPr/>
          </p:nvSpPr>
          <p:spPr>
            <a:xfrm flipH="1">
              <a:off x="6009680" y="3667143"/>
              <a:ext cx="522401" cy="760261"/>
            </a:xfrm>
            <a:prstGeom prst="parallelogram">
              <a:avLst>
                <a:gd name="adj" fmla="val 77300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18709822" flipH="1">
              <a:off x="4785840" y="847736"/>
              <a:ext cx="116271" cy="3817310"/>
            </a:xfrm>
            <a:prstGeom prst="triangle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511px-STS-135_final_flyaround_of_ISS_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50506"/>
              </a:clrFrom>
              <a:clrTo>
                <a:srgbClr val="050506">
                  <a:alpha val="0"/>
                </a:srgbClr>
              </a:clrTo>
            </a:clrChange>
          </a:blip>
          <a:srcRect b="25534"/>
          <a:stretch>
            <a:fillRect/>
          </a:stretch>
        </p:blipFill>
        <p:spPr>
          <a:xfrm>
            <a:off x="1835090" y="1905000"/>
            <a:ext cx="2386421" cy="2672860"/>
          </a:xfrm>
          <a:prstGeom prst="rect">
            <a:avLst/>
          </a:prstGeom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9144000" cy="2590800"/>
          </a:xfrm>
        </p:spPr>
        <p:txBody>
          <a:bodyPr/>
          <a:lstStyle/>
          <a:p>
            <a:r>
              <a:rPr lang="en-US" sz="2800" dirty="0" smtClean="0"/>
              <a:t>Size</a:t>
            </a:r>
          </a:p>
          <a:p>
            <a:r>
              <a:rPr lang="en-US" sz="2800" dirty="0" smtClean="0"/>
              <a:t>Shape</a:t>
            </a:r>
          </a:p>
          <a:p>
            <a:r>
              <a:rPr lang="en-US" sz="2800" dirty="0" smtClean="0"/>
              <a:t>Chemical composition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PEXlogo-Eart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36972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Measurements</a:t>
            </a:r>
            <a:endParaRPr lang="en-US" sz="2400" dirty="0">
              <a:latin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050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9458"/>
            <a:ext cx="9144000" cy="60735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18179" y="5572143"/>
            <a:ext cx="116271" cy="76026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201044" y="3434282"/>
            <a:ext cx="116271" cy="2531221"/>
          </a:xfrm>
          <a:prstGeom prst="triangle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2324100" y="5572143"/>
            <a:ext cx="174625" cy="760261"/>
          </a:xfrm>
          <a:prstGeom prst="parallelogram">
            <a:avLst>
              <a:gd name="adj" fmla="val 37866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220146">
            <a:off x="5715254" y="3312115"/>
            <a:ext cx="116271" cy="2816599"/>
          </a:xfrm>
          <a:prstGeom prst="triangle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1317314" y="5572143"/>
            <a:ext cx="292099" cy="760261"/>
          </a:xfrm>
          <a:prstGeom prst="parallelogram">
            <a:avLst>
              <a:gd name="adj" fmla="val 63015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2198258">
            <a:off x="5241828" y="3074896"/>
            <a:ext cx="116271" cy="3226944"/>
          </a:xfrm>
          <a:prstGeom prst="triangle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220548" y="5572143"/>
            <a:ext cx="522401" cy="760261"/>
          </a:xfrm>
          <a:prstGeom prst="parallelogram">
            <a:avLst>
              <a:gd name="adj" fmla="val 77300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2890178">
            <a:off x="4743649" y="2756576"/>
            <a:ext cx="116271" cy="3855830"/>
          </a:xfrm>
          <a:prstGeom prst="triangle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 flipH="1">
            <a:off x="4253904" y="5572143"/>
            <a:ext cx="174625" cy="760261"/>
          </a:xfrm>
          <a:prstGeom prst="parallelogram">
            <a:avLst>
              <a:gd name="adj" fmla="val 37866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5143216" y="5572143"/>
            <a:ext cx="292099" cy="760261"/>
          </a:xfrm>
          <a:prstGeom prst="parallelogram">
            <a:avLst>
              <a:gd name="adj" fmla="val 63015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flipH="1">
            <a:off x="6009680" y="5572143"/>
            <a:ext cx="522401" cy="760261"/>
          </a:xfrm>
          <a:prstGeom prst="parallelogram">
            <a:avLst>
              <a:gd name="adj" fmla="val 77300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7"/>
          <p:cNvGrpSpPr/>
          <p:nvPr/>
        </p:nvGrpSpPr>
        <p:grpSpPr>
          <a:xfrm>
            <a:off x="6707387" y="3297775"/>
            <a:ext cx="832038" cy="3034629"/>
            <a:chOff x="6707387" y="1392775"/>
            <a:chExt cx="832038" cy="3034629"/>
          </a:xfrm>
        </p:grpSpPr>
        <p:sp>
          <p:nvSpPr>
            <p:cNvPr id="22" name="Isosceles Triangle 21"/>
            <p:cNvSpPr/>
            <p:nvPr/>
          </p:nvSpPr>
          <p:spPr>
            <a:xfrm rot="20379854" flipH="1">
              <a:off x="6707387" y="1392775"/>
              <a:ext cx="115109" cy="2816599"/>
            </a:xfrm>
            <a:prstGeom prst="triangle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6902449" y="3667143"/>
              <a:ext cx="636976" cy="760261"/>
            </a:xfrm>
            <a:prstGeom prst="parallelogram">
              <a:avLst>
                <a:gd name="adj" fmla="val 77470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7176084" y="3060556"/>
            <a:ext cx="1407916" cy="3271848"/>
            <a:chOff x="7176084" y="1155556"/>
            <a:chExt cx="1407916" cy="3271848"/>
          </a:xfrm>
        </p:grpSpPr>
        <p:sp>
          <p:nvSpPr>
            <p:cNvPr id="25" name="Isosceles Triangle 24"/>
            <p:cNvSpPr/>
            <p:nvPr/>
          </p:nvSpPr>
          <p:spPr>
            <a:xfrm rot="19401742" flipH="1">
              <a:off x="7176084" y="1155556"/>
              <a:ext cx="115109" cy="3226944"/>
            </a:xfrm>
            <a:prstGeom prst="triangle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794625" y="3667143"/>
              <a:ext cx="789375" cy="760261"/>
            </a:xfrm>
            <a:prstGeom prst="parallelogram">
              <a:avLst>
                <a:gd name="adj" fmla="val 85405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5818186" y="4612015"/>
            <a:ext cx="3817310" cy="1720389"/>
            <a:chOff x="5818186" y="2707015"/>
            <a:chExt cx="3817310" cy="1720389"/>
          </a:xfrm>
        </p:grpSpPr>
        <p:sp>
          <p:nvSpPr>
            <p:cNvPr id="28" name="Isosceles Triangle 27"/>
            <p:cNvSpPr/>
            <p:nvPr/>
          </p:nvSpPr>
          <p:spPr>
            <a:xfrm rot="18709822" flipH="1">
              <a:off x="7668705" y="856496"/>
              <a:ext cx="116271" cy="3817310"/>
            </a:xfrm>
            <a:prstGeom prst="triangle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 flipH="1">
              <a:off x="8702675" y="3667143"/>
              <a:ext cx="918562" cy="760261"/>
            </a:xfrm>
            <a:prstGeom prst="parallelogram">
              <a:avLst>
                <a:gd name="adj" fmla="val 98769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 descr="511px-STS-135_final_flyaround_of_ISS_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50506"/>
              </a:clrFrom>
              <a:clrTo>
                <a:srgbClr val="050506">
                  <a:alpha val="0"/>
                </a:srgbClr>
              </a:clrTo>
            </a:clrChange>
          </a:blip>
          <a:srcRect b="25534"/>
          <a:stretch>
            <a:fillRect/>
          </a:stretch>
        </p:blipFill>
        <p:spPr>
          <a:xfrm>
            <a:off x="1835090" y="1905000"/>
            <a:ext cx="2386421" cy="2672860"/>
          </a:xfrm>
          <a:prstGeom prst="rect">
            <a:avLst/>
          </a:prstGeom>
        </p:spPr>
      </p:pic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9144000" cy="2590800"/>
          </a:xfrm>
        </p:spPr>
        <p:txBody>
          <a:bodyPr/>
          <a:lstStyle/>
          <a:p>
            <a:r>
              <a:rPr lang="en-US" sz="2800" dirty="0" smtClean="0"/>
              <a:t>Stokes I, Q, U</a:t>
            </a:r>
          </a:p>
          <a:p>
            <a:r>
              <a:rPr lang="en-US" sz="2800" dirty="0" smtClean="0"/>
              <a:t>Multiple wavelengths</a:t>
            </a:r>
          </a:p>
          <a:p>
            <a:r>
              <a:rPr lang="en-US" sz="2800" dirty="0" smtClean="0"/>
              <a:t>Multiple scattering angles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115 L 0.31701 0.001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264649"/>
            <a:ext cx="7435188" cy="54292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Aerosol cooling &amp; climate sensitivity mixed.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649"/>
            <a:ext cx="4114800" cy="5429283"/>
          </a:xfrm>
        </p:spPr>
        <p:txBody>
          <a:bodyPr/>
          <a:lstStyle/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Disentangle in 20 years:</a:t>
            </a:r>
          </a:p>
          <a:p>
            <a:pPr>
              <a:buNone/>
            </a:pPr>
            <a:endParaRPr lang="en-US" sz="2800" i="1" dirty="0" smtClean="0"/>
          </a:p>
          <a:p>
            <a:r>
              <a:rPr lang="en-US" sz="2800" dirty="0" smtClean="0"/>
              <a:t>400-800 nm</a:t>
            </a:r>
          </a:p>
          <a:p>
            <a:r>
              <a:rPr lang="en-US" sz="2800" dirty="0" smtClean="0"/>
              <a:t>30 viewing angles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σP=</a:t>
            </a:r>
            <a:r>
              <a:rPr lang="en-US" sz="2800" dirty="0" smtClean="0">
                <a:solidFill>
                  <a:srgbClr val="FF0000"/>
                </a:solidFill>
              </a:rPr>
              <a:t>0.001+0.005×P</a:t>
            </a:r>
            <a:endParaRPr lang="en-US" sz="2800" dirty="0"/>
          </a:p>
        </p:txBody>
      </p:sp>
      <p:sp>
        <p:nvSpPr>
          <p:cNvPr id="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55483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Instrument requirements</a:t>
            </a:r>
            <a:endParaRPr lang="en-US" sz="2400" dirty="0">
              <a:latin typeface="Calibri" charset="0"/>
            </a:endParaRPr>
          </a:p>
        </p:txBody>
      </p:sp>
      <p:pic>
        <p:nvPicPr>
          <p:cNvPr id="7" name="Picture 7" descr="SPEXlogo-Ear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08871" y="5410200"/>
            <a:ext cx="3630329" cy="128373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2000" i="1" dirty="0" err="1" smtClean="0"/>
              <a:t>Knutti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Hegerl</a:t>
            </a:r>
            <a:r>
              <a:rPr lang="en-US" sz="2000" i="1" dirty="0" smtClean="0"/>
              <a:t> (2008)</a:t>
            </a:r>
          </a:p>
          <a:p>
            <a:pPr algn="r"/>
            <a:endParaRPr lang="en-US" sz="2000" i="1" dirty="0" smtClean="0"/>
          </a:p>
          <a:p>
            <a:pPr algn="r"/>
            <a:r>
              <a:rPr lang="en-US" sz="2000" i="1" dirty="0" err="1" smtClean="0"/>
              <a:t>Mishchenko</a:t>
            </a:r>
            <a:r>
              <a:rPr lang="en-US" sz="2000" i="1" dirty="0" smtClean="0"/>
              <a:t> et al. (2004)</a:t>
            </a:r>
          </a:p>
          <a:p>
            <a:pPr algn="r"/>
            <a:r>
              <a:rPr lang="en-US" sz="2000" i="1" dirty="0" err="1" smtClean="0"/>
              <a:t>Hasekamp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Landgraf</a:t>
            </a:r>
            <a:r>
              <a:rPr lang="en-US" sz="2000" i="1" dirty="0" smtClean="0"/>
              <a:t> (2007)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6894" y="2089624"/>
            <a:ext cx="3842306" cy="322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2438401" y="1660525"/>
            <a:ext cx="51815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438402" y="1247775"/>
            <a:ext cx="51815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charset="0"/>
              </a:rPr>
              <a:t>190 mm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 rot="16200000">
            <a:off x="6965950" y="3930650"/>
            <a:ext cx="396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charset="0"/>
              </a:rPr>
              <a:t>100 mm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8177212" y="1071562"/>
            <a:ext cx="839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 charset="0"/>
              </a:rPr>
              <a:t>60 mm</a:t>
            </a:r>
          </a:p>
        </p:txBody>
      </p:sp>
      <p:sp>
        <p:nvSpPr>
          <p:cNvPr id="11" name="Oval 43"/>
          <p:cNvSpPr>
            <a:spLocks noChangeArrowheads="1"/>
          </p:cNvSpPr>
          <p:nvPr/>
        </p:nvSpPr>
        <p:spPr bwMode="auto">
          <a:xfrm>
            <a:off x="8686800" y="1601787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" name="Line 44"/>
          <p:cNvSpPr>
            <a:spLocks noChangeShapeType="1"/>
          </p:cNvSpPr>
          <p:nvPr/>
        </p:nvSpPr>
        <p:spPr bwMode="auto">
          <a:xfrm>
            <a:off x="8789987" y="1611312"/>
            <a:ext cx="0" cy="187325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45"/>
          <p:cNvSpPr>
            <a:spLocks noChangeShapeType="1"/>
          </p:cNvSpPr>
          <p:nvPr/>
        </p:nvSpPr>
        <p:spPr bwMode="auto">
          <a:xfrm>
            <a:off x="8686800" y="1704975"/>
            <a:ext cx="1968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36972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SPEX prototype</a:t>
            </a:r>
            <a:endParaRPr lang="en-US" sz="2400" dirty="0">
              <a:latin typeface="Calibri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807993" y="4114006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7" descr="SPEXlogo-Eart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/>
          <p:nvPr/>
        </p:nvGrpSpPr>
        <p:grpSpPr>
          <a:xfrm>
            <a:off x="2157412" y="1808162"/>
            <a:ext cx="6300788" cy="4745038"/>
            <a:chOff x="2157412" y="1808162"/>
            <a:chExt cx="6300788" cy="4745038"/>
          </a:xfrm>
        </p:grpSpPr>
        <p:pic>
          <p:nvPicPr>
            <p:cNvPr id="15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1974853"/>
              <a:ext cx="5989398" cy="449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25" name="Rectangle 24"/>
            <p:cNvSpPr/>
            <p:nvPr/>
          </p:nvSpPr>
          <p:spPr>
            <a:xfrm>
              <a:off x="2157412" y="1808162"/>
              <a:ext cx="280988" cy="4745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77212" y="1808162"/>
              <a:ext cx="280988" cy="4745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4798873"/>
            <a:ext cx="39351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spectral range: 400-750 nm</a:t>
            </a:r>
          </a:p>
          <a:p>
            <a:r>
              <a:rPr lang="en-US" dirty="0" smtClean="0"/>
              <a:t>spectral resolution (flux): 1 nm</a:t>
            </a:r>
          </a:p>
          <a:p>
            <a:r>
              <a:rPr lang="en-US" dirty="0" smtClean="0"/>
              <a:t>spectral resolution (polarization): 20 nm</a:t>
            </a:r>
          </a:p>
          <a:p>
            <a:endParaRPr lang="en-US" dirty="0" smtClean="0"/>
          </a:p>
          <a:p>
            <a:r>
              <a:rPr lang="en-US" dirty="0" smtClean="0"/>
              <a:t>volume: 1.1 dm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mass: 1.0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SPEXoptde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4187" y="1372069"/>
            <a:ext cx="6130213" cy="42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9440000"/>
            </a:camera>
            <a:lightRig rig="threePt" dir="t"/>
          </a:scene3d>
        </p:spPr>
      </p:pic>
      <p:sp>
        <p:nvSpPr>
          <p:cNvPr id="1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36972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SPEX prototype</a:t>
            </a:r>
            <a:endParaRPr lang="en-US" sz="2400" dirty="0">
              <a:latin typeface="Calibri" charset="0"/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2438401" y="1660525"/>
            <a:ext cx="51815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 rot="16200000">
            <a:off x="6965950" y="3930650"/>
            <a:ext cx="396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charset="0"/>
              </a:rPr>
              <a:t>100 mm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8177212" y="1071562"/>
            <a:ext cx="839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 charset="0"/>
              </a:rPr>
              <a:t>60 mm</a:t>
            </a:r>
          </a:p>
        </p:txBody>
      </p:sp>
      <p:sp>
        <p:nvSpPr>
          <p:cNvPr id="23" name="Oval 43"/>
          <p:cNvSpPr>
            <a:spLocks noChangeArrowheads="1"/>
          </p:cNvSpPr>
          <p:nvPr/>
        </p:nvSpPr>
        <p:spPr bwMode="auto">
          <a:xfrm>
            <a:off x="8686800" y="1601787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8789987" y="1611312"/>
            <a:ext cx="0" cy="187325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8686800" y="1704975"/>
            <a:ext cx="1968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4798873"/>
            <a:ext cx="39351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spectral range: 400-750 nm</a:t>
            </a:r>
          </a:p>
          <a:p>
            <a:r>
              <a:rPr lang="en-US" dirty="0" smtClean="0"/>
              <a:t>spectral resolution (flux): 1 nm</a:t>
            </a:r>
          </a:p>
          <a:p>
            <a:r>
              <a:rPr lang="en-US" dirty="0" smtClean="0"/>
              <a:t>spectral resolution (polarization): 20 nm</a:t>
            </a:r>
          </a:p>
          <a:p>
            <a:endParaRPr lang="en-US" dirty="0" smtClean="0"/>
          </a:p>
          <a:p>
            <a:r>
              <a:rPr lang="en-US" dirty="0" smtClean="0"/>
              <a:t>volume: 1.1 dm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mass: 1.0 kg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6807993" y="4114006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2438402" y="1247775"/>
            <a:ext cx="51815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charset="0"/>
              </a:rPr>
              <a:t>190 mm</a:t>
            </a:r>
          </a:p>
        </p:txBody>
      </p:sp>
      <p:pic>
        <p:nvPicPr>
          <p:cNvPr id="30" name="Picture 7" descr="SPEXlogo-Ear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1127787"/>
            <a:ext cx="3581401" cy="3382962"/>
            <a:chOff x="-12082" y="1036272"/>
            <a:chExt cx="4876284" cy="5112229"/>
          </a:xfrm>
        </p:grpSpPr>
        <p:pic>
          <p:nvPicPr>
            <p:cNvPr id="15" name="Picture 3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>
              <a:off x="-622476" y="1878919"/>
              <a:ext cx="4879975" cy="365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47"/>
            <p:cNvSpPr>
              <a:spLocks noChangeShapeType="1"/>
            </p:cNvSpPr>
            <p:nvPr/>
          </p:nvSpPr>
          <p:spPr bwMode="auto">
            <a:xfrm rot="1352761" flipV="1">
              <a:off x="3846121" y="4414928"/>
              <a:ext cx="313023" cy="1100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25383" y="1036272"/>
              <a:ext cx="3521723" cy="511222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0" name="Oval 36"/>
            <p:cNvSpPr>
              <a:spLocks noChangeArrowheads="1"/>
            </p:cNvSpPr>
            <p:nvPr/>
          </p:nvSpPr>
          <p:spPr bwMode="auto">
            <a:xfrm rot="2410714">
              <a:off x="4332389" y="3767932"/>
              <a:ext cx="531813" cy="84613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88249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SPEX </a:t>
            </a:r>
            <a:r>
              <a:rPr lang="en-US" sz="3200" dirty="0" err="1" smtClean="0">
                <a:latin typeface="Calibri" charset="0"/>
              </a:rPr>
              <a:t>polarimetry</a:t>
            </a:r>
            <a:endParaRPr lang="en-US" sz="2400" dirty="0">
              <a:latin typeface="Calibri" charset="0"/>
            </a:endParaRPr>
          </a:p>
        </p:txBody>
      </p:sp>
      <p:pic>
        <p:nvPicPr>
          <p:cNvPr id="6" name="Picture 7" descr="SPEXlogo-Eart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PEX-dolpinv-uncomp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288" y="1619250"/>
            <a:ext cx="5257800" cy="3486150"/>
          </a:xfrm>
          <a:prstGeom prst="rect">
            <a:avLst/>
          </a:prstGeom>
        </p:spPr>
      </p:pic>
      <p:pic>
        <p:nvPicPr>
          <p:cNvPr id="15" name="SPEX-aolpinv.mo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1619250"/>
            <a:ext cx="5257800" cy="34861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62000" y="5105400"/>
            <a:ext cx="3810000" cy="1752600"/>
          </a:xfrm>
        </p:spPr>
        <p:txBody>
          <a:bodyPr/>
          <a:lstStyle/>
          <a:p>
            <a:pPr algn="ctr">
              <a:buNone/>
            </a:pPr>
            <a:r>
              <a:rPr lang="en-US" sz="2800" dirty="0" err="1" smtClean="0"/>
              <a:t>DoLP</a:t>
            </a:r>
            <a:r>
              <a:rPr lang="en-US" sz="2800" dirty="0" smtClean="0"/>
              <a:t> variation</a:t>
            </a:r>
          </a:p>
          <a:p>
            <a:pPr algn="ctr"/>
            <a:endParaRPr lang="en-US" sz="28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03800" y="5105400"/>
            <a:ext cx="41402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AoLP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variation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8871" y="6324600"/>
            <a:ext cx="36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/>
              <a:t>Snik</a:t>
            </a:r>
            <a:r>
              <a:rPr lang="en-US" sz="2000" i="1" dirty="0" smtClean="0"/>
              <a:t> et al.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3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399821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 smtClean="0">
                <a:latin typeface="Calibri" charset="0"/>
              </a:rPr>
              <a:t>Polarimeter</a:t>
            </a:r>
            <a:r>
              <a:rPr lang="en-US" sz="3200" dirty="0" smtClean="0">
                <a:latin typeface="Calibri" charset="0"/>
              </a:rPr>
              <a:t> calibration</a:t>
            </a:r>
            <a:endParaRPr lang="en-US" sz="2400" dirty="0">
              <a:latin typeface="Calibri" charset="0"/>
            </a:endParaRPr>
          </a:p>
        </p:txBody>
      </p:sp>
      <p:sp>
        <p:nvSpPr>
          <p:cNvPr id="21507" name="Rectangle 5"/>
          <p:cNvSpPr txBox="1">
            <a:spLocks noChangeArrowheads="1"/>
          </p:cNvSpPr>
          <p:nvPr/>
        </p:nvSpPr>
        <p:spPr bwMode="auto">
          <a:xfrm>
            <a:off x="457200" y="11255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buFont typeface="Calibri" charset="0"/>
              <a:buAutoNum type="arabicPeriod"/>
            </a:pPr>
            <a:r>
              <a:rPr lang="en-US" sz="2800" i="1" dirty="0" smtClean="0">
                <a:latin typeface="Calibri" charset="0"/>
              </a:rPr>
              <a:t>Rotating polarizer</a:t>
            </a:r>
          </a:p>
          <a:p>
            <a:pPr marL="457200" indent="-457200"/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	P=1</a:t>
            </a:r>
          </a:p>
          <a:p>
            <a:pPr marL="457200" indent="-457200"/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	</a:t>
            </a:r>
            <a:r>
              <a:rPr lang="en-US" sz="2800" dirty="0" smtClean="0">
                <a:solidFill>
                  <a:srgbClr val="00FF00"/>
                </a:solidFill>
                <a:latin typeface="Calibri" charset="0"/>
              </a:rPr>
              <a:t>σP=0.0001 (accuracy)</a:t>
            </a:r>
          </a:p>
          <a:p>
            <a:pPr marL="457200" indent="-457200"/>
            <a:endParaRPr lang="en-US" sz="2800" dirty="0" smtClean="0">
              <a:solidFill>
                <a:srgbClr val="FF0000"/>
              </a:solidFill>
              <a:latin typeface="Calibri" charset="0"/>
            </a:endParaRPr>
          </a:p>
          <a:p>
            <a:pPr marL="457200" indent="-457200"/>
            <a:r>
              <a:rPr lang="en-US" sz="2800" i="1" dirty="0">
                <a:latin typeface="Calibri" charset="0"/>
              </a:rPr>
              <a:t>2.</a:t>
            </a:r>
            <a:r>
              <a:rPr lang="en-US" sz="2800" i="1" dirty="0" smtClean="0">
                <a:latin typeface="Calibri" charset="0"/>
              </a:rPr>
              <a:t> Tilted glass plate</a:t>
            </a:r>
          </a:p>
          <a:p>
            <a:pPr marL="457200" indent="-457200"/>
            <a:r>
              <a:rPr lang="en-US" sz="2800" i="1" dirty="0" smtClean="0">
                <a:latin typeface="Calibri" charset="0"/>
              </a:rPr>
              <a:t>	</a:t>
            </a:r>
            <a:r>
              <a:rPr lang="en-US" sz="2800" dirty="0" smtClean="0">
                <a:solidFill>
                  <a:srgbClr val="00FF00"/>
                </a:solidFill>
                <a:latin typeface="Calibri" charset="0"/>
              </a:rPr>
              <a:t>0.05&lt;P&lt;0.40</a:t>
            </a:r>
          </a:p>
          <a:p>
            <a:pPr marL="457200" indent="-457200"/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	σP=0.01 (stability)</a:t>
            </a:r>
          </a:p>
          <a:p>
            <a:pPr marL="457200" indent="-457200"/>
            <a:endParaRPr lang="en-US" sz="2800" dirty="0" smtClean="0">
              <a:solidFill>
                <a:srgbClr val="FF0000"/>
              </a:solidFill>
              <a:latin typeface="Calibri" charset="0"/>
            </a:endParaRPr>
          </a:p>
          <a:p>
            <a:pPr marL="457200" indent="-457200">
              <a:buFontTx/>
              <a:buAutoNum type="arabicPeriod" startAt="3"/>
            </a:pPr>
            <a:r>
              <a:rPr lang="en-US" sz="2800" i="1" dirty="0" smtClean="0">
                <a:latin typeface="Calibri" charset="0"/>
              </a:rPr>
              <a:t>STOTA calibration stimulus</a:t>
            </a:r>
            <a:endParaRPr lang="en-US" sz="2800" dirty="0" smtClean="0">
              <a:latin typeface="Calibri" charset="0"/>
            </a:endParaRPr>
          </a:p>
          <a:p>
            <a:pPr marL="457200" indent="-457200"/>
            <a:r>
              <a:rPr lang="en-US" sz="2800" i="1" dirty="0" smtClean="0">
                <a:latin typeface="Calibri" charset="0"/>
              </a:rPr>
              <a:t>	</a:t>
            </a:r>
            <a:r>
              <a:rPr lang="en-US" sz="2800" dirty="0" smtClean="0">
                <a:solidFill>
                  <a:srgbClr val="00FF00"/>
                </a:solidFill>
                <a:latin typeface="Calibri" charset="0"/>
              </a:rPr>
              <a:t>0&lt;P&lt;0.40</a:t>
            </a:r>
          </a:p>
          <a:p>
            <a:pPr marL="457200" indent="-457200"/>
            <a:r>
              <a:rPr lang="en-US" sz="2800" dirty="0" smtClean="0">
                <a:solidFill>
                  <a:srgbClr val="00FF00"/>
                </a:solidFill>
                <a:latin typeface="Calibri" charset="0"/>
              </a:rPr>
              <a:t>	σP=0.0005 (stability + accuracy)</a:t>
            </a:r>
          </a:p>
          <a:p>
            <a:pPr marL="1066800" lvl="1" indent="-609600">
              <a:spcBef>
                <a:spcPct val="20000"/>
              </a:spcBef>
              <a:buFontTx/>
              <a:buChar char="-"/>
            </a:pPr>
            <a:endParaRPr lang="en-US" sz="2800" i="1" dirty="0" smtClean="0">
              <a:latin typeface="Calibri" charset="0"/>
            </a:endParaRPr>
          </a:p>
          <a:p>
            <a:pPr marL="457200" indent="-457200">
              <a:spcBef>
                <a:spcPct val="20000"/>
              </a:spcBef>
              <a:buFontTx/>
              <a:buChar char="-"/>
            </a:pPr>
            <a:endParaRPr lang="en-US" sz="2800" i="1" dirty="0">
              <a:latin typeface="Calibri" charset="0"/>
            </a:endParaRPr>
          </a:p>
        </p:txBody>
      </p:sp>
      <p:pic>
        <p:nvPicPr>
          <p:cNvPr id="4" name="Picture 7" descr="SPEXlogo-Ear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EXlogo-Ear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-76200"/>
            <a:ext cx="990600" cy="9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2"/>
          <p:cNvSpPr txBox="1">
            <a:spLocks noChangeArrowheads="1"/>
          </p:cNvSpPr>
          <p:nvPr/>
        </p:nvSpPr>
        <p:spPr bwMode="auto">
          <a:xfrm>
            <a:off x="166688" y="95250"/>
            <a:ext cx="57769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Calibri" charset="0"/>
              </a:rPr>
              <a:t>Current SPEX calibration</a:t>
            </a:r>
            <a:endParaRPr lang="en-US" sz="2400" dirty="0"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8" y="2628899"/>
            <a:ext cx="4252912" cy="3810000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57200" y="11255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latin typeface="Calibri" charset="0"/>
              </a:rPr>
              <a:t>Just a tilted glass plate</a:t>
            </a: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latin typeface="Calibri" charset="0"/>
              </a:rPr>
              <a:t>2</a:t>
            </a:r>
            <a:r>
              <a:rPr lang="en-US" sz="2800" dirty="0" smtClean="0"/>
              <a:t>×10</a:t>
            </a:r>
            <a:r>
              <a:rPr lang="en-US" sz="2800" baseline="30000" dirty="0" smtClean="0"/>
              <a:t>-4</a:t>
            </a:r>
            <a:r>
              <a:rPr lang="en-US" sz="2800" dirty="0" smtClean="0"/>
              <a:t> </a:t>
            </a:r>
            <a:r>
              <a:rPr lang="en-US" sz="2800" dirty="0" err="1" smtClean="0"/>
              <a:t>DoLP</a:t>
            </a:r>
            <a:r>
              <a:rPr lang="en-US" sz="2800" dirty="0" smtClean="0"/>
              <a:t> sensitivity</a:t>
            </a:r>
            <a:endParaRPr lang="en-US" sz="2800" dirty="0" smtClean="0"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514600"/>
            <a:ext cx="4252912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7118</TotalTime>
  <Words>673</Words>
  <Application>Microsoft Macintosh PowerPoint</Application>
  <PresentationFormat>On-screen Show (4:3)</PresentationFormat>
  <Paragraphs>155</Paragraphs>
  <Slides>15</Slides>
  <Notes>10</Notes>
  <HiddenSlides>0</HiddenSlides>
  <MMClips>2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>Leiden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Gerard van Harten</dc:creator>
  <cp:keywords/>
  <dc:description/>
  <cp:lastModifiedBy>Gerard van Harten</cp:lastModifiedBy>
  <cp:revision>26</cp:revision>
  <dcterms:created xsi:type="dcterms:W3CDTF">2013-01-24T13:33:56Z</dcterms:created>
  <dcterms:modified xsi:type="dcterms:W3CDTF">2013-01-24T13:34:30Z</dcterms:modified>
  <cp:category/>
</cp:coreProperties>
</file>