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73" r:id="rId4"/>
    <p:sldId id="274" r:id="rId5"/>
    <p:sldId id="258" r:id="rId6"/>
    <p:sldId id="259" r:id="rId7"/>
    <p:sldId id="276" r:id="rId8"/>
    <p:sldId id="277" r:id="rId9"/>
    <p:sldId id="278" r:id="rId10"/>
    <p:sldId id="261" r:id="rId11"/>
    <p:sldId id="279" r:id="rId12"/>
    <p:sldId id="280" r:id="rId13"/>
    <p:sldId id="281" r:id="rId14"/>
    <p:sldId id="262" r:id="rId15"/>
    <p:sldId id="282" r:id="rId16"/>
    <p:sldId id="283" r:id="rId17"/>
    <p:sldId id="284"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2F41A9"/>
    <a:srgbClr val="004080"/>
    <a:srgbClr val="008080"/>
    <a:srgbClr val="8B8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46" autoAdjust="0"/>
  </p:normalViewPr>
  <p:slideViewPr>
    <p:cSldViewPr snapToGrid="0" snapToObjects="1">
      <p:cViewPr>
        <p:scale>
          <a:sx n="60" d="100"/>
          <a:sy n="60" d="100"/>
        </p:scale>
        <p:origin x="-165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A6211-E730-DC45-BFC3-A047B76AED6C}"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E66C9-E9A8-CF4B-8321-6747CD7E0392}" type="slidenum">
              <a:rPr lang="en-US" smtClean="0"/>
              <a:t>‹#›</a:t>
            </a:fld>
            <a:endParaRPr lang="en-US"/>
          </a:p>
        </p:txBody>
      </p:sp>
    </p:spTree>
    <p:extLst>
      <p:ext uri="{BB962C8B-B14F-4D97-AF65-F5344CB8AC3E}">
        <p14:creationId xmlns:p14="http://schemas.microsoft.com/office/powerpoint/2010/main" val="30964078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600" dirty="0" err="1" smtClean="0"/>
              <a:t>Observaciones</a:t>
            </a:r>
            <a:r>
              <a:rPr lang="en-US" sz="1600" baseline="0" dirty="0" smtClean="0"/>
              <a:t> con TIP en la VTT</a:t>
            </a:r>
          </a:p>
          <a:p>
            <a:pPr marL="0" indent="0">
              <a:buFontTx/>
              <a:buNone/>
            </a:pPr>
            <a:endParaRPr lang="en-US" sz="1600" baseline="0" dirty="0" smtClean="0"/>
          </a:p>
          <a:p>
            <a:pPr marL="0" indent="0">
              <a:buFontTx/>
              <a:buNone/>
            </a:pPr>
            <a:r>
              <a:rPr lang="en-US" sz="1600" dirty="0" err="1" smtClean="0"/>
              <a:t>Tomamos</a:t>
            </a:r>
            <a:r>
              <a:rPr lang="en-US" sz="1600" dirty="0" smtClean="0"/>
              <a:t> 4 scans </a:t>
            </a:r>
            <a:r>
              <a:rPr lang="en-US" sz="1600" dirty="0" err="1" smtClean="0"/>
              <a:t>consecutivos</a:t>
            </a:r>
            <a:r>
              <a:rPr lang="en-US" sz="1600" dirty="0" smtClean="0"/>
              <a:t> de la </a:t>
            </a:r>
            <a:r>
              <a:rPr lang="en-US" sz="1600" dirty="0" err="1" smtClean="0"/>
              <a:t>misma</a:t>
            </a:r>
            <a:r>
              <a:rPr lang="en-US" sz="1600" dirty="0" smtClean="0"/>
              <a:t> </a:t>
            </a:r>
            <a:r>
              <a:rPr lang="en-US" sz="1600" dirty="0" err="1" smtClean="0"/>
              <a:t>protuberancia</a:t>
            </a:r>
            <a:r>
              <a:rPr lang="en-US" sz="1600" dirty="0" smtClean="0"/>
              <a:t>, </a:t>
            </a:r>
            <a:r>
              <a:rPr lang="en-US" sz="1600" dirty="0" err="1" smtClean="0"/>
              <a:t>cada</a:t>
            </a:r>
            <a:r>
              <a:rPr lang="en-US" sz="1600" dirty="0" smtClean="0"/>
              <a:t> scan </a:t>
            </a:r>
            <a:r>
              <a:rPr lang="en-US" sz="1600" dirty="0" err="1" smtClean="0"/>
              <a:t>dura</a:t>
            </a:r>
            <a:r>
              <a:rPr lang="en-US" sz="1600" dirty="0" smtClean="0"/>
              <a:t> </a:t>
            </a:r>
            <a:r>
              <a:rPr lang="en-US" sz="1600" dirty="0" err="1" smtClean="0"/>
              <a:t>aprox</a:t>
            </a:r>
            <a:r>
              <a:rPr lang="en-US" sz="1600" dirty="0" smtClean="0"/>
              <a:t>. media </a:t>
            </a:r>
            <a:r>
              <a:rPr lang="en-US" sz="1600" dirty="0" err="1" smtClean="0"/>
              <a:t>hora</a:t>
            </a:r>
            <a:r>
              <a:rPr lang="en-US" sz="1600" dirty="0" smtClean="0"/>
              <a:t> </a:t>
            </a:r>
            <a:r>
              <a:rPr lang="en-US" sz="1600" dirty="0" smtClean="0">
                <a:solidFill>
                  <a:srgbClr val="FF0000"/>
                </a:solidFill>
              </a:rPr>
              <a:t>(</a:t>
            </a:r>
            <a:r>
              <a:rPr lang="en-US" sz="1600" dirty="0" err="1" smtClean="0">
                <a:solidFill>
                  <a:srgbClr val="FF0000"/>
                </a:solidFill>
              </a:rPr>
              <a:t>integración</a:t>
            </a:r>
            <a:r>
              <a:rPr lang="en-US" sz="1600" dirty="0" smtClean="0">
                <a:solidFill>
                  <a:srgbClr val="FF0000"/>
                </a:solidFill>
              </a:rPr>
              <a:t> en </a:t>
            </a:r>
            <a:r>
              <a:rPr lang="en-US" sz="1600" dirty="0" err="1" smtClean="0">
                <a:solidFill>
                  <a:srgbClr val="FF0000"/>
                </a:solidFill>
              </a:rPr>
              <a:t>cada</a:t>
            </a:r>
            <a:r>
              <a:rPr lang="en-US" sz="1600" dirty="0" smtClean="0">
                <a:solidFill>
                  <a:srgbClr val="FF0000"/>
                </a:solidFill>
              </a:rPr>
              <a:t> pos. de </a:t>
            </a:r>
            <a:r>
              <a:rPr lang="en-US" sz="1600" dirty="0" err="1" smtClean="0">
                <a:solidFill>
                  <a:srgbClr val="FF0000"/>
                </a:solidFill>
              </a:rPr>
              <a:t>rendija</a:t>
            </a:r>
            <a:r>
              <a:rPr lang="en-US" sz="1600" dirty="0" smtClean="0">
                <a:solidFill>
                  <a:srgbClr val="FF0000"/>
                </a:solidFill>
              </a:rPr>
              <a:t> 30 s) </a:t>
            </a:r>
            <a:r>
              <a:rPr lang="en-US" sz="1600" dirty="0" smtClean="0">
                <a:solidFill>
                  <a:srgbClr val="FF0000"/>
                </a:solidFill>
                <a:sym typeface="Wingdings"/>
              </a:rPr>
              <a:t> noise in pol. 10-3 Imax, and 0.6” spatial res. (AO)</a:t>
            </a:r>
            <a:endParaRPr lang="en-US" sz="1600" dirty="0" smtClean="0">
              <a:solidFill>
                <a:srgbClr val="FF0000"/>
              </a:solidFill>
            </a:endParaRPr>
          </a:p>
          <a:p>
            <a:pPr marL="0" indent="0">
              <a:buFontTx/>
              <a:buNone/>
            </a:pPr>
            <a:endParaRPr lang="en-US" sz="1600" dirty="0" smtClean="0"/>
          </a:p>
          <a:p>
            <a:pPr marL="0" indent="0">
              <a:buFontTx/>
              <a:buNone/>
            </a:pPr>
            <a:r>
              <a:rPr lang="en-US" sz="1600" baseline="0" dirty="0" err="1" smtClean="0"/>
              <a:t>Rendija</a:t>
            </a:r>
            <a:r>
              <a:rPr lang="en-US" sz="1600" baseline="0" dirty="0" smtClean="0"/>
              <a:t> </a:t>
            </a:r>
            <a:r>
              <a:rPr lang="en-US" sz="1600" baseline="0" dirty="0" err="1" smtClean="0"/>
              <a:t>cruzando</a:t>
            </a:r>
            <a:r>
              <a:rPr lang="en-US" sz="1600" baseline="0" dirty="0" smtClean="0"/>
              <a:t> el limbo. This allows to minimize the spurious effects of image motion due to the seeing, which become very important at the limb (steep intensity gradients).</a:t>
            </a:r>
          </a:p>
          <a:p>
            <a:pPr marL="0" indent="0">
              <a:buFontTx/>
              <a:buNone/>
            </a:pPr>
            <a:endParaRPr lang="en-US" sz="1600" dirty="0" smtClean="0"/>
          </a:p>
          <a:p>
            <a:pPr marL="0" indent="0">
              <a:buFontTx/>
              <a:buNone/>
            </a:pPr>
            <a:r>
              <a:rPr lang="en-US" sz="1600" dirty="0" smtClean="0"/>
              <a:t>				</a:t>
            </a:r>
            <a:r>
              <a:rPr lang="en-US" sz="1600" dirty="0" err="1" smtClean="0"/>
              <a:t>Por</a:t>
            </a:r>
            <a:r>
              <a:rPr lang="en-US" sz="1600" dirty="0" smtClean="0"/>
              <a:t> </a:t>
            </a:r>
            <a:r>
              <a:rPr lang="en-US" sz="1600" dirty="0" err="1" smtClean="0"/>
              <a:t>si</a:t>
            </a:r>
            <a:r>
              <a:rPr lang="en-US" sz="1600" dirty="0" smtClean="0"/>
              <a:t> </a:t>
            </a:r>
            <a:r>
              <a:rPr lang="en-US" sz="1600" dirty="0" err="1" smtClean="0"/>
              <a:t>te</a:t>
            </a:r>
            <a:r>
              <a:rPr lang="en-US" sz="1600" dirty="0" smtClean="0"/>
              <a:t> </a:t>
            </a:r>
            <a:r>
              <a:rPr lang="en-US" sz="1600" dirty="0" err="1" smtClean="0"/>
              <a:t>preguntan</a:t>
            </a:r>
            <a:r>
              <a:rPr lang="en-US" sz="1600" dirty="0" smtClean="0"/>
              <a:t>. Lo </a:t>
            </a:r>
            <a:r>
              <a:rPr lang="en-US" sz="1600" dirty="0" err="1" smtClean="0"/>
              <a:t>que</a:t>
            </a:r>
            <a:r>
              <a:rPr lang="en-US" sz="1600" dirty="0" smtClean="0"/>
              <a:t> </a:t>
            </a:r>
            <a:r>
              <a:rPr lang="en-US" sz="1600" dirty="0" err="1" smtClean="0"/>
              <a:t>hacíamos</a:t>
            </a:r>
            <a:r>
              <a:rPr lang="en-US" sz="1600" dirty="0" smtClean="0"/>
              <a:t> era </a:t>
            </a:r>
            <a:r>
              <a:rPr lang="en-US" sz="1600" dirty="0" err="1" smtClean="0"/>
              <a:t>suponer</a:t>
            </a:r>
            <a:r>
              <a:rPr lang="en-US" sz="1600" dirty="0" smtClean="0"/>
              <a:t> </a:t>
            </a:r>
            <a:r>
              <a:rPr lang="en-US" sz="1600" dirty="0" err="1" smtClean="0"/>
              <a:t>que</a:t>
            </a:r>
            <a:r>
              <a:rPr lang="en-US" sz="1600" dirty="0" smtClean="0"/>
              <a:t> el </a:t>
            </a:r>
            <a:r>
              <a:rPr lang="en-US" sz="1600" dirty="0" err="1" smtClean="0"/>
              <a:t>efecto</a:t>
            </a:r>
            <a:r>
              <a:rPr lang="en-US" sz="1600" baseline="0" dirty="0" smtClean="0"/>
              <a:t> se </a:t>
            </a:r>
            <a:r>
              <a:rPr lang="en-US" sz="1600" baseline="0" dirty="0" err="1" smtClean="0"/>
              <a:t>podía</a:t>
            </a:r>
            <a:r>
              <a:rPr lang="en-US" sz="1600" baseline="0" dirty="0" smtClean="0"/>
              <a:t> </a:t>
            </a:r>
            <a:r>
              <a:rPr lang="en-US" sz="1600" baseline="0" dirty="0" err="1" smtClean="0"/>
              <a:t>describir</a:t>
            </a:r>
            <a:r>
              <a:rPr lang="en-US" sz="1600" baseline="0" dirty="0" smtClean="0"/>
              <a:t> </a:t>
            </a:r>
            <a:r>
              <a:rPr lang="en-US" sz="1600" baseline="0" dirty="0" err="1" smtClean="0"/>
              <a:t>como</a:t>
            </a:r>
            <a:r>
              <a:rPr lang="en-US" sz="1600" baseline="0" dirty="0" smtClean="0"/>
              <a:t> </a:t>
            </a:r>
            <a:r>
              <a:rPr lang="en-US" sz="1600" baseline="0" dirty="0" err="1" smtClean="0"/>
              <a:t>combinación</a:t>
            </a:r>
            <a:r>
              <a:rPr lang="en-US" sz="1600" baseline="0" dirty="0" smtClean="0"/>
              <a:t> lineal de la </a:t>
            </a:r>
            <a:r>
              <a:rPr lang="en-US" sz="1600" baseline="0" dirty="0" err="1" smtClean="0"/>
              <a:t>primera</a:t>
            </a:r>
            <a:r>
              <a:rPr lang="en-US" sz="1600" baseline="0" dirty="0" smtClean="0"/>
              <a:t> y </a:t>
            </a:r>
            <a:r>
              <a:rPr lang="en-US" sz="1600" baseline="0" dirty="0" err="1" smtClean="0"/>
              <a:t>segunda</a:t>
            </a:r>
            <a:r>
              <a:rPr lang="en-US" sz="1600" baseline="0" dirty="0" smtClean="0"/>
              <a:t> </a:t>
            </a:r>
            <a:r>
              <a:rPr lang="en-US" sz="1600" baseline="0" dirty="0" err="1" smtClean="0"/>
              <a:t>derivada</a:t>
            </a:r>
            <a:r>
              <a:rPr lang="en-US" sz="1600" baseline="0" dirty="0" smtClean="0"/>
              <a:t> de la </a:t>
            </a:r>
            <a:r>
              <a:rPr lang="en-US" sz="1600" baseline="0" dirty="0" err="1" smtClean="0"/>
              <a:t>intensidad</a:t>
            </a:r>
            <a:r>
              <a:rPr lang="en-US" sz="1600" baseline="0" dirty="0" smtClean="0"/>
              <a:t>. </a:t>
            </a:r>
          </a:p>
          <a:p>
            <a:pPr marL="0" indent="0">
              <a:buFontTx/>
              <a:buNone/>
            </a:pPr>
            <a:r>
              <a:rPr lang="en-US" sz="1600" baseline="0" dirty="0" smtClean="0"/>
              <a:t>				Si </a:t>
            </a:r>
            <a:r>
              <a:rPr lang="en-US" sz="1600" baseline="0" dirty="0" err="1" smtClean="0"/>
              <a:t>recuerdas</a:t>
            </a:r>
            <a:r>
              <a:rPr lang="en-US" sz="1600" baseline="0" dirty="0" smtClean="0"/>
              <a:t>, </a:t>
            </a:r>
            <a:r>
              <a:rPr lang="en-US" sz="1600" baseline="0" dirty="0" err="1" smtClean="0"/>
              <a:t>aparecían</a:t>
            </a:r>
            <a:r>
              <a:rPr lang="en-US" sz="1600" baseline="0" dirty="0" smtClean="0"/>
              <a:t> dos </a:t>
            </a:r>
            <a:r>
              <a:rPr lang="en-US" sz="1600" baseline="0" dirty="0" err="1" smtClean="0"/>
              <a:t>franjas</a:t>
            </a:r>
            <a:r>
              <a:rPr lang="en-US" sz="1600" baseline="0" dirty="0" smtClean="0"/>
              <a:t>, </a:t>
            </a:r>
            <a:r>
              <a:rPr lang="en-US" sz="1600" baseline="0" dirty="0" err="1" smtClean="0"/>
              <a:t>una</a:t>
            </a:r>
            <a:r>
              <a:rPr lang="en-US" sz="1600" baseline="0" dirty="0" smtClean="0"/>
              <a:t> </a:t>
            </a:r>
            <a:r>
              <a:rPr lang="en-US" sz="1600" baseline="0" dirty="0" err="1" smtClean="0"/>
              <a:t>positiva</a:t>
            </a:r>
            <a:r>
              <a:rPr lang="en-US" sz="1600" baseline="0" dirty="0" smtClean="0"/>
              <a:t> y </a:t>
            </a:r>
            <a:r>
              <a:rPr lang="en-US" sz="1600" baseline="0" dirty="0" err="1" smtClean="0"/>
              <a:t>otra</a:t>
            </a:r>
            <a:r>
              <a:rPr lang="en-US" sz="1600" baseline="0" dirty="0" smtClean="0"/>
              <a:t> </a:t>
            </a:r>
            <a:r>
              <a:rPr lang="en-US" sz="1600" baseline="0" dirty="0" err="1" smtClean="0"/>
              <a:t>negativa</a:t>
            </a:r>
            <a:r>
              <a:rPr lang="en-US" sz="1600" baseline="0" dirty="0" smtClean="0"/>
              <a:t>, </a:t>
            </a:r>
            <a:r>
              <a:rPr lang="en-US" sz="1600" baseline="0" dirty="0" err="1" smtClean="0"/>
              <a:t>paralelas</a:t>
            </a:r>
            <a:r>
              <a:rPr lang="en-US" sz="1600" baseline="0" dirty="0" smtClean="0"/>
              <a:t> al limbo.</a:t>
            </a:r>
            <a:r>
              <a:rPr lang="en-US" sz="1600" dirty="0" smtClean="0"/>
              <a:t> Para</a:t>
            </a:r>
            <a:r>
              <a:rPr lang="en-US" sz="1600" baseline="0" dirty="0" smtClean="0"/>
              <a:t> </a:t>
            </a:r>
            <a:r>
              <a:rPr lang="en-US" sz="1600" baseline="0" dirty="0" err="1" smtClean="0"/>
              <a:t>sacar</a:t>
            </a:r>
            <a:r>
              <a:rPr lang="en-US" sz="1600" baseline="0" dirty="0" smtClean="0"/>
              <a:t> los </a:t>
            </a:r>
            <a:r>
              <a:rPr lang="en-US" sz="1600" baseline="0" dirty="0" err="1" smtClean="0"/>
              <a:t>coeficitentes</a:t>
            </a:r>
            <a:r>
              <a:rPr lang="en-US" sz="1600" baseline="0" dirty="0" smtClean="0"/>
              <a:t>, lo </a:t>
            </a:r>
            <a:r>
              <a:rPr lang="en-US" sz="1600" baseline="0" dirty="0" err="1" smtClean="0"/>
              <a:t>ajustábamos</a:t>
            </a:r>
            <a:r>
              <a:rPr lang="en-US" sz="1600" baseline="0" dirty="0" smtClean="0"/>
              <a:t> en </a:t>
            </a:r>
            <a:r>
              <a:rPr lang="en-US" sz="1600" dirty="0" smtClean="0"/>
              <a:t>el continuo </a:t>
            </a:r>
            <a:r>
              <a:rPr lang="en-US" sz="1600" dirty="0" err="1" smtClean="0"/>
              <a:t>que</a:t>
            </a:r>
            <a:r>
              <a:rPr lang="en-US" sz="1600" dirty="0" smtClean="0"/>
              <a:t> </a:t>
            </a:r>
            <a:r>
              <a:rPr lang="en-US" sz="1600" dirty="0" err="1" smtClean="0"/>
              <a:t>suponíamos</a:t>
            </a:r>
            <a:r>
              <a:rPr lang="en-US" sz="1600" dirty="0" smtClean="0"/>
              <a:t> </a:t>
            </a:r>
          </a:p>
          <a:p>
            <a:pPr marL="0" indent="0">
              <a:buFontTx/>
              <a:buNone/>
            </a:pPr>
            <a:r>
              <a:rPr lang="en-US" sz="1600" dirty="0" smtClean="0"/>
              <a:t>				</a:t>
            </a:r>
            <a:r>
              <a:rPr lang="en-US" sz="1600" dirty="0" err="1" smtClean="0"/>
              <a:t>que</a:t>
            </a:r>
            <a:r>
              <a:rPr lang="en-US" sz="1600" dirty="0" smtClean="0"/>
              <a:t> no </a:t>
            </a:r>
            <a:r>
              <a:rPr lang="en-US" sz="1600" dirty="0" err="1" smtClean="0"/>
              <a:t>estaba</a:t>
            </a:r>
            <a:r>
              <a:rPr lang="en-US" sz="1600" dirty="0" smtClean="0"/>
              <a:t> </a:t>
            </a:r>
            <a:r>
              <a:rPr lang="en-US" sz="1600" dirty="0" err="1" smtClean="0"/>
              <a:t>polarizado</a:t>
            </a:r>
            <a:r>
              <a:rPr lang="en-US" sz="1600" baseline="0" dirty="0" smtClean="0"/>
              <a:t> (</a:t>
            </a:r>
            <a:r>
              <a:rPr lang="en-US" sz="1600" baseline="0" dirty="0" err="1" smtClean="0"/>
              <a:t>es</a:t>
            </a:r>
            <a:r>
              <a:rPr lang="en-US" sz="1600" baseline="0" dirty="0" smtClean="0"/>
              <a:t> </a:t>
            </a:r>
            <a:r>
              <a:rPr lang="en-US" sz="1600" baseline="0" dirty="0" err="1" smtClean="0"/>
              <a:t>una</a:t>
            </a:r>
            <a:r>
              <a:rPr lang="en-US" sz="1600" baseline="0" dirty="0" smtClean="0"/>
              <a:t> </a:t>
            </a:r>
            <a:r>
              <a:rPr lang="en-US" sz="1600" baseline="0" dirty="0" err="1" smtClean="0"/>
              <a:t>buena</a:t>
            </a:r>
            <a:r>
              <a:rPr lang="en-US" sz="1600" baseline="0" dirty="0" smtClean="0"/>
              <a:t> </a:t>
            </a:r>
            <a:r>
              <a:rPr lang="en-US" sz="1600" baseline="0" dirty="0" err="1" smtClean="0"/>
              <a:t>aprox</a:t>
            </a:r>
            <a:r>
              <a:rPr lang="en-US" sz="1600" baseline="0" dirty="0" smtClean="0"/>
              <a:t>. En long de </a:t>
            </a:r>
            <a:r>
              <a:rPr lang="en-US" sz="1600" baseline="0" dirty="0" err="1" smtClean="0"/>
              <a:t>onda</a:t>
            </a:r>
            <a:r>
              <a:rPr lang="en-US" sz="1600" baseline="0" dirty="0" smtClean="0"/>
              <a:t> tan al </a:t>
            </a:r>
            <a:r>
              <a:rPr lang="en-US" sz="1600" baseline="0" dirty="0" err="1" smtClean="0"/>
              <a:t>rojo</a:t>
            </a:r>
            <a:r>
              <a:rPr lang="en-US" sz="1600" baseline="0" dirty="0" smtClean="0"/>
              <a:t>). </a:t>
            </a:r>
            <a:r>
              <a:rPr lang="en-US" sz="1600" baseline="0" dirty="0" err="1" smtClean="0"/>
              <a:t>Después</a:t>
            </a:r>
            <a:r>
              <a:rPr lang="en-US" sz="1600" baseline="0" dirty="0" smtClean="0"/>
              <a:t> </a:t>
            </a:r>
            <a:r>
              <a:rPr lang="en-US" sz="1600" baseline="0" dirty="0" err="1" smtClean="0"/>
              <a:t>aplicábamos</a:t>
            </a:r>
            <a:r>
              <a:rPr lang="en-US" sz="1600" baseline="0" dirty="0" smtClean="0"/>
              <a:t> </a:t>
            </a:r>
            <a:r>
              <a:rPr lang="en-US" sz="1600" baseline="0" dirty="0" err="1" smtClean="0"/>
              <a:t>esta</a:t>
            </a:r>
            <a:r>
              <a:rPr lang="en-US" sz="1600" baseline="0" dirty="0" smtClean="0"/>
              <a:t> </a:t>
            </a:r>
            <a:r>
              <a:rPr lang="en-US" sz="1600" baseline="0" dirty="0" err="1" smtClean="0"/>
              <a:t>corrección</a:t>
            </a:r>
            <a:r>
              <a:rPr lang="en-US" sz="1600" baseline="0" dirty="0" smtClean="0"/>
              <a:t> a </a:t>
            </a:r>
            <a:r>
              <a:rPr lang="en-US" sz="1600" baseline="0" dirty="0" err="1" smtClean="0"/>
              <a:t>todas</a:t>
            </a:r>
            <a:r>
              <a:rPr lang="en-US" sz="1600" baseline="0" dirty="0" smtClean="0"/>
              <a:t> </a:t>
            </a:r>
            <a:r>
              <a:rPr lang="en-US" sz="1600" baseline="0" dirty="0" err="1" smtClean="0"/>
              <a:t>las</a:t>
            </a:r>
            <a:r>
              <a:rPr lang="en-US" sz="1600" baseline="0" dirty="0" smtClean="0"/>
              <a:t> long de </a:t>
            </a:r>
            <a:r>
              <a:rPr lang="en-US" sz="1600" baseline="0" dirty="0" err="1" smtClean="0"/>
              <a:t>onda</a:t>
            </a:r>
            <a:r>
              <a:rPr lang="en-US" sz="1600" baseline="0" dirty="0" smtClean="0"/>
              <a:t>.</a:t>
            </a:r>
          </a:p>
          <a:p>
            <a:pPr marL="0" indent="0">
              <a:buFontTx/>
              <a:buNone/>
            </a:pPr>
            <a:endParaRPr lang="en-US" sz="1600" baseline="0" dirty="0" smtClean="0"/>
          </a:p>
          <a:p>
            <a:pPr marL="0" indent="0">
              <a:buFontTx/>
              <a:buNone/>
            </a:pPr>
            <a:r>
              <a:rPr lang="en-US" sz="1600" baseline="0" dirty="0" smtClean="0"/>
              <a:t>Stray light is also an issue. We removed the residual absorption spectrum that we observe far off-limb, where no apparent emission from the prominence is visible. </a:t>
            </a:r>
          </a:p>
          <a:p>
            <a:pPr marL="0" indent="0">
              <a:buFontTx/>
              <a:buNone/>
            </a:pPr>
            <a:endParaRPr lang="en-US" sz="1600" baseline="0" dirty="0" smtClean="0"/>
          </a:p>
          <a:p>
            <a:pPr marL="0" indent="0">
              <a:buFontTx/>
              <a:buNone/>
            </a:pPr>
            <a:endParaRPr lang="en-US" sz="1600" dirty="0"/>
          </a:p>
        </p:txBody>
      </p:sp>
      <p:sp>
        <p:nvSpPr>
          <p:cNvPr id="4" name="Slide Number Placeholder 3"/>
          <p:cNvSpPr>
            <a:spLocks noGrp="1"/>
          </p:cNvSpPr>
          <p:nvPr>
            <p:ph type="sldNum" sz="quarter" idx="10"/>
          </p:nvPr>
        </p:nvSpPr>
        <p:spPr/>
        <p:txBody>
          <a:bodyPr/>
          <a:lstStyle/>
          <a:p>
            <a:fld id="{F0AE66C9-E9A8-CF4B-8321-6747CD7E0392}" type="slidenum">
              <a:rPr lang="en-US" smtClean="0"/>
              <a:t>2</a:t>
            </a:fld>
            <a:endParaRPr lang="en-US"/>
          </a:p>
        </p:txBody>
      </p:sp>
    </p:spTree>
    <p:extLst>
      <p:ext uri="{BB962C8B-B14F-4D97-AF65-F5344CB8AC3E}">
        <p14:creationId xmlns:p14="http://schemas.microsoft.com/office/powerpoint/2010/main" val="338812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example</a:t>
            </a:r>
            <a:r>
              <a:rPr lang="en-US" baseline="0" dirty="0" smtClean="0"/>
              <a:t> of a profile that can only be explained with an ad-hoc amount of orientation of the incoming radiation. In this case, both 1 component + orientation and 2 comp + orientation give good fits, but we prefer 2 components to properly fit the 2 peaks in Stokes Q.</a:t>
            </a:r>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13</a:t>
            </a:fld>
            <a:endParaRPr lang="en-US"/>
          </a:p>
        </p:txBody>
      </p:sp>
    </p:spTree>
    <p:extLst>
      <p:ext uri="{BB962C8B-B14F-4D97-AF65-F5344CB8AC3E}">
        <p14:creationId xmlns:p14="http://schemas.microsoft.com/office/powerpoint/2010/main" val="57463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clear that we need at least</a:t>
            </a:r>
            <a:r>
              <a:rPr lang="en-US" baseline="0" dirty="0" smtClean="0"/>
              <a:t> 2 components to explain the </a:t>
            </a:r>
            <a:r>
              <a:rPr lang="en-US" baseline="0" dirty="0" err="1" smtClean="0"/>
              <a:t>spicular</a:t>
            </a:r>
            <a:r>
              <a:rPr lang="en-US" baseline="0" dirty="0" smtClean="0"/>
              <a:t> profiles and a source of orientation.</a:t>
            </a:r>
          </a:p>
          <a:p>
            <a:endParaRPr lang="en-US" baseline="0" dirty="0" smtClean="0"/>
          </a:p>
          <a:p>
            <a:r>
              <a:rPr lang="en-US" baseline="0" dirty="0" smtClean="0"/>
              <a:t>But how can we generate atomic orientation in this </a:t>
            </a:r>
            <a:r>
              <a:rPr lang="en-US" baseline="0" dirty="0" err="1" smtClean="0"/>
              <a:t>multiplet</a:t>
            </a:r>
            <a:r>
              <a:rPr lang="en-US" baseline="0" dirty="0" smtClean="0"/>
              <a:t>?</a:t>
            </a:r>
          </a:p>
          <a:p>
            <a:endParaRPr lang="en-US" baseline="0" dirty="0" smtClean="0"/>
          </a:p>
          <a:p>
            <a:r>
              <a:rPr lang="en-US" baseline="0" dirty="0" err="1" smtClean="0"/>
              <a:t>López</a:t>
            </a:r>
            <a:r>
              <a:rPr lang="en-US" baseline="0" dirty="0" smtClean="0"/>
              <a:t> </a:t>
            </a:r>
            <a:r>
              <a:rPr lang="en-US" baseline="0" dirty="0" err="1" smtClean="0"/>
              <a:t>Ariste</a:t>
            </a:r>
            <a:r>
              <a:rPr lang="en-US" baseline="0" dirty="0" smtClean="0"/>
              <a:t> et al have suggested the A to O transfer mechanism by el. Fields for the </a:t>
            </a:r>
            <a:r>
              <a:rPr lang="en-US" baseline="0" dirty="0" err="1" smtClean="0"/>
              <a:t>Halpha</a:t>
            </a:r>
            <a:r>
              <a:rPr lang="en-US" baseline="0" dirty="0" smtClean="0"/>
              <a:t> line. However, this mechanism is very unlikely to take place in this case since our atom is not </a:t>
            </a:r>
            <a:r>
              <a:rPr lang="en-US" baseline="0" dirty="0" err="1" smtClean="0"/>
              <a:t>hydrogenic</a:t>
            </a:r>
            <a:r>
              <a:rPr lang="en-US" baseline="0" dirty="0" smtClean="0"/>
              <a:t> and hence not very sensitive to el fields. </a:t>
            </a:r>
          </a:p>
          <a:p>
            <a:endParaRPr lang="en-US" baseline="0" dirty="0" smtClean="0"/>
          </a:p>
          <a:p>
            <a:r>
              <a:rPr lang="en-US" baseline="0" dirty="0" smtClean="0"/>
              <a:t>Another possibility is the differential excitation of the sigma components. We propose 2 different scenarios.</a:t>
            </a:r>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14</a:t>
            </a:fld>
            <a:endParaRPr lang="en-US"/>
          </a:p>
        </p:txBody>
      </p:sp>
    </p:spTree>
    <p:extLst>
      <p:ext uri="{BB962C8B-B14F-4D97-AF65-F5344CB8AC3E}">
        <p14:creationId xmlns:p14="http://schemas.microsoft.com/office/powerpoint/2010/main" val="3030782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a:t>
            </a:r>
            <a:r>
              <a:rPr lang="en-US" dirty="0" smtClean="0"/>
              <a:t> first</a:t>
            </a:r>
            <a:r>
              <a:rPr lang="en-US" baseline="0" dirty="0" smtClean="0"/>
              <a:t> scenario [</a:t>
            </a:r>
            <a:r>
              <a:rPr lang="en-US" baseline="0" dirty="0" err="1" smtClean="0"/>
              <a:t>señalar</a:t>
            </a:r>
            <a:r>
              <a:rPr lang="en-US" baseline="0" dirty="0" smtClean="0"/>
              <a:t> el de la </a:t>
            </a:r>
            <a:r>
              <a:rPr lang="en-US" baseline="0" dirty="0" err="1" smtClean="0"/>
              <a:t>izquierda</a:t>
            </a:r>
            <a:r>
              <a:rPr lang="en-US" baseline="0" dirty="0" smtClean="0"/>
              <a:t>, en </a:t>
            </a:r>
            <a:r>
              <a:rPr lang="en-US" baseline="0" dirty="0" err="1" smtClean="0"/>
              <a:t>azul</a:t>
            </a:r>
            <a:r>
              <a:rPr lang="en-US" baseline="0" dirty="0" smtClean="0"/>
              <a:t>] requires the </a:t>
            </a:r>
            <a:r>
              <a:rPr lang="en-US" baseline="0" dirty="0" err="1" smtClean="0"/>
              <a:t>scatterers</a:t>
            </a:r>
            <a:r>
              <a:rPr lang="en-US" baseline="0" dirty="0" smtClean="0"/>
              <a:t> in the spicule to be illuminated by the radiation of a magnetized atmosphere. Also, a relative vel. between the </a:t>
            </a:r>
            <a:r>
              <a:rPr lang="en-US" baseline="0" dirty="0" err="1" smtClean="0"/>
              <a:t>scatterers</a:t>
            </a:r>
            <a:r>
              <a:rPr lang="en-US" baseline="0" dirty="0" smtClean="0"/>
              <a:t> and the incoming radiation is needed. Using 1 </a:t>
            </a:r>
            <a:r>
              <a:rPr lang="en-US" baseline="0" dirty="0" err="1" smtClean="0"/>
              <a:t>kG</a:t>
            </a:r>
            <a:r>
              <a:rPr lang="en-US" baseline="0" dirty="0" smtClean="0"/>
              <a:t> for the underlying </a:t>
            </a:r>
            <a:r>
              <a:rPr lang="en-US" baseline="0" dirty="0" err="1" smtClean="0"/>
              <a:t>magnetised</a:t>
            </a:r>
            <a:r>
              <a:rPr lang="en-US" baseline="0" dirty="0" smtClean="0"/>
              <a:t> atmosphere, we can generate the orientation plotted in blue. Continuous and dashed lines represent opposite polarities of the field.</a:t>
            </a:r>
          </a:p>
          <a:p>
            <a:endParaRPr lang="en-US" baseline="0" dirty="0" smtClean="0"/>
          </a:p>
          <a:p>
            <a:r>
              <a:rPr lang="en-US" baseline="0" dirty="0" smtClean="0"/>
              <a:t>		[</a:t>
            </a:r>
            <a:r>
              <a:rPr lang="en-US" baseline="0" dirty="0" err="1" smtClean="0"/>
              <a:t>Por</a:t>
            </a:r>
            <a:r>
              <a:rPr lang="en-US" baseline="0" dirty="0" smtClean="0"/>
              <a:t> </a:t>
            </a:r>
            <a:r>
              <a:rPr lang="en-US" baseline="0" dirty="0" err="1" smtClean="0"/>
              <a:t>si</a:t>
            </a:r>
            <a:r>
              <a:rPr lang="en-US" baseline="0" dirty="0" smtClean="0"/>
              <a:t> </a:t>
            </a:r>
            <a:r>
              <a:rPr lang="en-US" baseline="0" dirty="0" err="1" smtClean="0"/>
              <a:t>te</a:t>
            </a:r>
            <a:r>
              <a:rPr lang="en-US" baseline="0" dirty="0" smtClean="0"/>
              <a:t> </a:t>
            </a:r>
            <a:r>
              <a:rPr lang="en-US" baseline="0" dirty="0" err="1" smtClean="0"/>
              <a:t>preguntan</a:t>
            </a:r>
            <a:r>
              <a:rPr lang="en-US" baseline="0" dirty="0" smtClean="0"/>
              <a:t>. </a:t>
            </a:r>
            <a:r>
              <a:rPr lang="en-US" baseline="0" dirty="0" err="1" smtClean="0"/>
              <a:t>Esto</a:t>
            </a:r>
            <a:r>
              <a:rPr lang="en-US" baseline="0" dirty="0" smtClean="0"/>
              <a:t> </a:t>
            </a:r>
            <a:r>
              <a:rPr lang="en-US" baseline="0" dirty="0" err="1" smtClean="0"/>
              <a:t>es</a:t>
            </a:r>
            <a:r>
              <a:rPr lang="en-US" baseline="0" dirty="0" smtClean="0"/>
              <a:t> </a:t>
            </a:r>
            <a:r>
              <a:rPr lang="en-US" baseline="0" dirty="0" err="1" smtClean="0"/>
              <a:t>así</a:t>
            </a:r>
            <a:r>
              <a:rPr lang="en-US" baseline="0" dirty="0" smtClean="0"/>
              <a:t> </a:t>
            </a:r>
            <a:r>
              <a:rPr lang="en-US" baseline="0" dirty="0" err="1" smtClean="0"/>
              <a:t>porque</a:t>
            </a:r>
            <a:r>
              <a:rPr lang="en-US" baseline="0" dirty="0" smtClean="0"/>
              <a:t> la </a:t>
            </a:r>
            <a:r>
              <a:rPr lang="en-US" baseline="0" dirty="0" err="1" smtClean="0"/>
              <a:t>orientación</a:t>
            </a:r>
            <a:r>
              <a:rPr lang="en-US" baseline="0" dirty="0" smtClean="0"/>
              <a:t> </a:t>
            </a:r>
            <a:r>
              <a:rPr lang="en-US" baseline="0" dirty="0" err="1" smtClean="0"/>
              <a:t>es</a:t>
            </a:r>
            <a:r>
              <a:rPr lang="en-US" baseline="0" dirty="0" smtClean="0"/>
              <a:t> </a:t>
            </a:r>
            <a:r>
              <a:rPr lang="en-US" baseline="0" dirty="0" err="1" smtClean="0"/>
              <a:t>básicamente</a:t>
            </a:r>
            <a:r>
              <a:rPr lang="en-US" baseline="0" dirty="0" smtClean="0"/>
              <a:t> la integral del </a:t>
            </a:r>
            <a:r>
              <a:rPr lang="en-US" baseline="0" dirty="0" err="1" smtClean="0"/>
              <a:t>producto</a:t>
            </a:r>
            <a:r>
              <a:rPr lang="en-US" baseline="0" dirty="0" smtClean="0"/>
              <a:t> del V incoming y del </a:t>
            </a:r>
            <a:r>
              <a:rPr lang="en-US" baseline="0" dirty="0" err="1" smtClean="0"/>
              <a:t>perfil</a:t>
            </a:r>
            <a:r>
              <a:rPr lang="en-US" baseline="0" dirty="0" smtClean="0"/>
              <a:t> de </a:t>
            </a:r>
            <a:r>
              <a:rPr lang="en-US" baseline="0" dirty="0" err="1" smtClean="0"/>
              <a:t>línea</a:t>
            </a:r>
            <a:r>
              <a:rPr lang="en-US" baseline="0" dirty="0" smtClean="0"/>
              <a:t> de la rad. </a:t>
            </a:r>
            <a:r>
              <a:rPr lang="en-US" baseline="0" dirty="0" err="1" smtClean="0"/>
              <a:t>reflejada</a:t>
            </a:r>
            <a:r>
              <a:rPr lang="en-US" baseline="0" dirty="0" smtClean="0"/>
              <a:t>. Si no hay </a:t>
            </a:r>
            <a:r>
              <a:rPr lang="en-US" baseline="0" dirty="0" err="1" smtClean="0"/>
              <a:t>vel</a:t>
            </a:r>
            <a:r>
              <a:rPr lang="en-US" baseline="0" dirty="0" smtClean="0"/>
              <a:t> rel. </a:t>
            </a:r>
            <a:r>
              <a:rPr lang="en-US" baseline="0" dirty="0" err="1" smtClean="0"/>
              <a:t>es</a:t>
            </a:r>
            <a:r>
              <a:rPr lang="en-US" baseline="0" dirty="0" smtClean="0"/>
              <a:t> el </a:t>
            </a:r>
            <a:r>
              <a:rPr lang="en-US" baseline="0" dirty="0" err="1" smtClean="0"/>
              <a:t>producto</a:t>
            </a:r>
            <a:r>
              <a:rPr lang="en-US" baseline="0" dirty="0" smtClean="0"/>
              <a:t> de </a:t>
            </a:r>
            <a:r>
              <a:rPr lang="en-US" baseline="0" dirty="0" err="1" smtClean="0"/>
              <a:t>una</a:t>
            </a:r>
            <a:r>
              <a:rPr lang="en-US" baseline="0" dirty="0" smtClean="0"/>
              <a:t> </a:t>
            </a:r>
            <a:r>
              <a:rPr lang="en-US" baseline="0" dirty="0" err="1" smtClean="0"/>
              <a:t>función</a:t>
            </a:r>
            <a:r>
              <a:rPr lang="en-US" baseline="0" dirty="0" smtClean="0"/>
              <a:t> </a:t>
            </a:r>
          </a:p>
          <a:p>
            <a:r>
              <a:rPr lang="en-US" baseline="0" dirty="0" smtClean="0"/>
              <a:t>		</a:t>
            </a:r>
            <a:r>
              <a:rPr lang="en-US" baseline="0" dirty="0" err="1" smtClean="0"/>
              <a:t>antisimétrica</a:t>
            </a:r>
            <a:r>
              <a:rPr lang="en-US" baseline="0" dirty="0" smtClean="0"/>
              <a:t> y </a:t>
            </a:r>
            <a:r>
              <a:rPr lang="en-US" baseline="0" dirty="0" err="1" smtClean="0"/>
              <a:t>otra</a:t>
            </a:r>
            <a:r>
              <a:rPr lang="en-US" baseline="0" dirty="0" smtClean="0"/>
              <a:t> </a:t>
            </a:r>
            <a:r>
              <a:rPr lang="en-US" baseline="0" dirty="0" err="1" smtClean="0"/>
              <a:t>simétrica</a:t>
            </a:r>
            <a:r>
              <a:rPr lang="en-US" baseline="0" dirty="0" smtClean="0"/>
              <a:t> y </a:t>
            </a:r>
            <a:r>
              <a:rPr lang="en-US" baseline="0" dirty="0" err="1" smtClean="0"/>
              <a:t>eso</a:t>
            </a:r>
            <a:r>
              <a:rPr lang="en-US" baseline="0" dirty="0" smtClean="0"/>
              <a:t> da 0.]</a:t>
            </a:r>
          </a:p>
          <a:p>
            <a:endParaRPr lang="en-US" baseline="0" dirty="0" smtClean="0"/>
          </a:p>
          <a:p>
            <a:endParaRPr lang="en-US" baseline="0" dirty="0" smtClean="0"/>
          </a:p>
          <a:p>
            <a:r>
              <a:rPr lang="en-US" baseline="0" dirty="0" smtClean="0"/>
              <a:t>The second scenario [el de la </a:t>
            </a:r>
            <a:r>
              <a:rPr lang="en-US" baseline="0" dirty="0" err="1" smtClean="0"/>
              <a:t>derecha</a:t>
            </a:r>
            <a:r>
              <a:rPr lang="en-US" baseline="0" dirty="0" smtClean="0"/>
              <a:t>, en </a:t>
            </a:r>
            <a:r>
              <a:rPr lang="en-US" baseline="0" dirty="0" err="1" smtClean="0"/>
              <a:t>rojo</a:t>
            </a:r>
            <a:r>
              <a:rPr lang="en-US" baseline="0" dirty="0" smtClean="0"/>
              <a:t>] does not need the underlying atmosphere to be </a:t>
            </a:r>
            <a:r>
              <a:rPr lang="en-US" baseline="0" dirty="0" err="1" smtClean="0"/>
              <a:t>magtetized</a:t>
            </a:r>
            <a:r>
              <a:rPr lang="en-US" baseline="0" dirty="0" smtClean="0"/>
              <a:t> but needs that the </a:t>
            </a:r>
            <a:r>
              <a:rPr lang="en-US" baseline="0" dirty="0" err="1" smtClean="0"/>
              <a:t>scatterers</a:t>
            </a:r>
            <a:r>
              <a:rPr lang="en-US" baseline="0" dirty="0" smtClean="0"/>
              <a:t> are </a:t>
            </a:r>
            <a:r>
              <a:rPr lang="en-US" baseline="0" dirty="0" err="1" smtClean="0"/>
              <a:t>embeded</a:t>
            </a:r>
            <a:r>
              <a:rPr lang="en-US" baseline="0" dirty="0" smtClean="0"/>
              <a:t> in a magnetized atmosphere to split the sigma components. A </a:t>
            </a:r>
            <a:r>
              <a:rPr lang="en-US" baseline="0" dirty="0" err="1" smtClean="0"/>
              <a:t>rel</a:t>
            </a:r>
            <a:r>
              <a:rPr lang="en-US" baseline="0" dirty="0" smtClean="0"/>
              <a:t> </a:t>
            </a:r>
            <a:r>
              <a:rPr lang="en-US" baseline="0" dirty="0" err="1" smtClean="0"/>
              <a:t>vel</a:t>
            </a:r>
            <a:r>
              <a:rPr lang="en-US" baseline="0" dirty="0" smtClean="0"/>
              <a:t> is also needed. Using 100 G for the B of the scattering region (a reasonable value for spicules), we obtain the curve in red. </a:t>
            </a:r>
          </a:p>
          <a:p>
            <a:endParaRPr lang="en-US" baseline="0" dirty="0" smtClean="0"/>
          </a:p>
          <a:p>
            <a:r>
              <a:rPr lang="en-US" baseline="0" dirty="0" smtClean="0"/>
              <a:t>The larger values are obtained in case a) but having 1 </a:t>
            </a:r>
            <a:r>
              <a:rPr lang="en-US" baseline="0" dirty="0" err="1" smtClean="0"/>
              <a:t>kG</a:t>
            </a:r>
            <a:r>
              <a:rPr lang="en-US" baseline="0" dirty="0" smtClean="0"/>
              <a:t> as an average field is very unlikely. Mostly in prominences, that are placed in neutral lines. </a:t>
            </a:r>
          </a:p>
          <a:p>
            <a:endParaRPr lang="en-US" baseline="0" dirty="0" smtClean="0"/>
          </a:p>
          <a:p>
            <a:r>
              <a:rPr lang="en-US" baseline="0" dirty="0" smtClean="0"/>
              <a:t>		[</a:t>
            </a:r>
            <a:r>
              <a:rPr lang="en-US" baseline="0" dirty="0" err="1" smtClean="0"/>
              <a:t>Por</a:t>
            </a:r>
            <a:r>
              <a:rPr lang="en-US" baseline="0" dirty="0" smtClean="0"/>
              <a:t> </a:t>
            </a:r>
            <a:r>
              <a:rPr lang="en-US" baseline="0" dirty="0" err="1" smtClean="0"/>
              <a:t>si</a:t>
            </a:r>
            <a:r>
              <a:rPr lang="en-US" baseline="0" dirty="0" smtClean="0"/>
              <a:t> </a:t>
            </a:r>
            <a:r>
              <a:rPr lang="en-US" baseline="0" dirty="0" err="1" smtClean="0"/>
              <a:t>te</a:t>
            </a:r>
            <a:r>
              <a:rPr lang="en-US" baseline="0" dirty="0" smtClean="0"/>
              <a:t> </a:t>
            </a:r>
            <a:r>
              <a:rPr lang="en-US" baseline="0" dirty="0" err="1" smtClean="0"/>
              <a:t>preguntan</a:t>
            </a:r>
            <a:r>
              <a:rPr lang="en-US" baseline="0" dirty="0" smtClean="0"/>
              <a:t>, </a:t>
            </a:r>
            <a:r>
              <a:rPr lang="en-US" baseline="0" dirty="0" err="1" smtClean="0"/>
              <a:t>creo</a:t>
            </a:r>
            <a:r>
              <a:rPr lang="en-US" baseline="0" dirty="0" smtClean="0"/>
              <a:t> </a:t>
            </a:r>
            <a:r>
              <a:rPr lang="en-US" baseline="0" dirty="0" err="1" smtClean="0"/>
              <a:t>recordar</a:t>
            </a:r>
            <a:r>
              <a:rPr lang="en-US" baseline="0" dirty="0" smtClean="0"/>
              <a:t> </a:t>
            </a:r>
            <a:r>
              <a:rPr lang="en-US" baseline="0" dirty="0" err="1" smtClean="0"/>
              <a:t>que</a:t>
            </a:r>
            <a:r>
              <a:rPr lang="en-US" baseline="0" dirty="0" smtClean="0"/>
              <a:t> </a:t>
            </a:r>
            <a:r>
              <a:rPr lang="en-US" baseline="0" dirty="0" err="1" smtClean="0"/>
              <a:t>cambiar</a:t>
            </a:r>
            <a:r>
              <a:rPr lang="en-US" baseline="0" dirty="0" smtClean="0"/>
              <a:t> el </a:t>
            </a:r>
            <a:r>
              <a:rPr lang="en-US" baseline="0" dirty="0" err="1" smtClean="0"/>
              <a:t>orden</a:t>
            </a:r>
            <a:r>
              <a:rPr lang="en-US" baseline="0" dirty="0" smtClean="0"/>
              <a:t> de </a:t>
            </a:r>
            <a:r>
              <a:rPr lang="en-US" baseline="0" dirty="0" err="1" smtClean="0"/>
              <a:t>magnitud</a:t>
            </a:r>
            <a:r>
              <a:rPr lang="en-US" baseline="0" dirty="0" smtClean="0"/>
              <a:t> el campo </a:t>
            </a:r>
            <a:r>
              <a:rPr lang="en-US" baseline="0" dirty="0" err="1" smtClean="0"/>
              <a:t>te</a:t>
            </a:r>
            <a:r>
              <a:rPr lang="en-US" baseline="0" dirty="0" smtClean="0"/>
              <a:t> </a:t>
            </a:r>
            <a:r>
              <a:rPr lang="en-US" baseline="0" dirty="0" err="1" smtClean="0"/>
              <a:t>bajaba</a:t>
            </a:r>
            <a:r>
              <a:rPr lang="en-US" baseline="0" dirty="0" smtClean="0"/>
              <a:t> los </a:t>
            </a:r>
            <a:r>
              <a:rPr lang="en-US" baseline="0" dirty="0" err="1" smtClean="0"/>
              <a:t>mismos</a:t>
            </a:r>
            <a:r>
              <a:rPr lang="en-US" baseline="0" dirty="0" smtClean="0"/>
              <a:t> </a:t>
            </a:r>
            <a:r>
              <a:rPr lang="en-US" baseline="0" dirty="0" err="1" smtClean="0"/>
              <a:t>ordenes</a:t>
            </a:r>
            <a:r>
              <a:rPr lang="en-US" baseline="0" dirty="0" smtClean="0"/>
              <a:t> de </a:t>
            </a:r>
            <a:r>
              <a:rPr lang="en-US" baseline="0" dirty="0" err="1" smtClean="0"/>
              <a:t>magnitud</a:t>
            </a:r>
            <a:r>
              <a:rPr lang="en-US" baseline="0" dirty="0" smtClean="0"/>
              <a:t> la </a:t>
            </a:r>
            <a:r>
              <a:rPr lang="en-US" baseline="0" dirty="0" err="1" smtClean="0"/>
              <a:t>orientacion</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0AE66C9-E9A8-CF4B-8321-6747CD7E0392}" type="slidenum">
              <a:rPr lang="en-US" smtClean="0"/>
              <a:t>15</a:t>
            </a:fld>
            <a:endParaRPr lang="en-US"/>
          </a:p>
        </p:txBody>
      </p:sp>
    </p:spTree>
    <p:extLst>
      <p:ext uri="{BB962C8B-B14F-4D97-AF65-F5344CB8AC3E}">
        <p14:creationId xmlns:p14="http://schemas.microsoft.com/office/powerpoint/2010/main" val="229658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we think that the</a:t>
            </a:r>
            <a:r>
              <a:rPr lang="en-US" baseline="0" dirty="0" smtClean="0"/>
              <a:t> most probable scenario is case b) since 100G are easily found in spicules as well as a rel. velocity between spicules and the photosphere of 8-10 km s-1 . These values are needed to obtain a source of atomic orientation of the same order of magnitude than what we infer from observations.</a:t>
            </a:r>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16</a:t>
            </a:fld>
            <a:endParaRPr lang="en-US"/>
          </a:p>
        </p:txBody>
      </p:sp>
    </p:spTree>
    <p:extLst>
      <p:ext uri="{BB962C8B-B14F-4D97-AF65-F5344CB8AC3E}">
        <p14:creationId xmlns:p14="http://schemas.microsoft.com/office/powerpoint/2010/main" val="28230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Observations are grey dots </a:t>
            </a:r>
          </a:p>
          <a:p>
            <a:endParaRPr lang="en-US" dirty="0" smtClean="0"/>
          </a:p>
          <a:p>
            <a:r>
              <a:rPr lang="en-US" dirty="0" smtClean="0"/>
              <a:t>- In the</a:t>
            </a:r>
            <a:r>
              <a:rPr lang="en-US" baseline="0" dirty="0" smtClean="0"/>
              <a:t> prominence, most of the circular polarization profiles are regular (two-lobbed, Zeeman-generated), though have asymmetries (are and amplitude)</a:t>
            </a:r>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3</a:t>
            </a:fld>
            <a:endParaRPr lang="en-US"/>
          </a:p>
        </p:txBody>
      </p:sp>
    </p:spTree>
    <p:extLst>
      <p:ext uri="{BB962C8B-B14F-4D97-AF65-F5344CB8AC3E}">
        <p14:creationId xmlns:p14="http://schemas.microsoft.com/office/powerpoint/2010/main" val="233460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a:t>
            </a:r>
            <a:r>
              <a:rPr lang="en-US" baseline="0" dirty="0" smtClean="0"/>
              <a:t> Stokes V profiles in spicules have a large degree of asymmetry.</a:t>
            </a:r>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4</a:t>
            </a:fld>
            <a:endParaRPr lang="en-US"/>
          </a:p>
        </p:txBody>
      </p:sp>
    </p:spTree>
    <p:extLst>
      <p:ext uri="{BB962C8B-B14F-4D97-AF65-F5344CB8AC3E}">
        <p14:creationId xmlns:p14="http://schemas.microsoft.com/office/powerpoint/2010/main" val="37488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figures represent 4 positions of the slit at the places of 4 particular profiles chosen for this study. The horizontal axis is the wavelength (we only show the He line) and the vertical direction is the slit position. </a:t>
            </a:r>
          </a:p>
          <a:p>
            <a:endParaRPr lang="en-US" baseline="0" dirty="0" smtClean="0"/>
          </a:p>
          <a:p>
            <a:r>
              <a:rPr lang="en-US" baseline="0" dirty="0" smtClean="0"/>
              <a:t>Dashed yellow line represents the position of the local limb.</a:t>
            </a:r>
          </a:p>
          <a:p>
            <a:endParaRPr lang="en-US" baseline="0" dirty="0" smtClean="0"/>
          </a:p>
          <a:p>
            <a:r>
              <a:rPr lang="en-US" baseline="0" dirty="0" smtClean="0"/>
              <a:t>The linear polarization shows he characteristic signatures of scattering processes and the </a:t>
            </a:r>
            <a:r>
              <a:rPr lang="en-US" baseline="0" dirty="0" err="1" smtClean="0"/>
              <a:t>Hanle</a:t>
            </a:r>
            <a:r>
              <a:rPr lang="en-US" baseline="0" dirty="0" smtClean="0"/>
              <a:t> effect. [Stokes Q is not zero in the blue component inside the disc due to the absorption].</a:t>
            </a:r>
          </a:p>
          <a:p>
            <a:endParaRPr lang="en-US" baseline="0" dirty="0" smtClean="0"/>
          </a:p>
          <a:p>
            <a:r>
              <a:rPr lang="en-US" baseline="0" dirty="0" smtClean="0"/>
              <a:t>Stokes V is </a:t>
            </a:r>
            <a:r>
              <a:rPr lang="en-US" baseline="0" dirty="0" err="1" smtClean="0"/>
              <a:t>antisymmetric</a:t>
            </a:r>
            <a:r>
              <a:rPr lang="en-US" baseline="0" dirty="0" smtClean="0"/>
              <a:t> in the prominence but has one lobe in spicules. [The reason why one-lobbed profiles have not been seen until now in spicules is because maybe they were confused with seeing artifacts or crosstalk  when observing parallel to the limb.]</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5</a:t>
            </a:fld>
            <a:endParaRPr lang="en-US"/>
          </a:p>
        </p:txBody>
      </p:sp>
    </p:spTree>
    <p:extLst>
      <p:ext uri="{BB962C8B-B14F-4D97-AF65-F5344CB8AC3E}">
        <p14:creationId xmlns:p14="http://schemas.microsoft.com/office/powerpoint/2010/main" val="91101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images are the 4 consecutive scans recorded. The colors represent the net circular polarization, i.e., the integral of the Stokes V profile (similar to the area asymmetry) with respect to its </a:t>
            </a:r>
            <a:r>
              <a:rPr lang="en-US" baseline="0" dirty="0" err="1" smtClean="0"/>
              <a:t>maximim</a:t>
            </a:r>
            <a:r>
              <a:rPr lang="en-US" baseline="0" dirty="0" smtClean="0"/>
              <a:t> value. </a:t>
            </a:r>
          </a:p>
          <a:p>
            <a:r>
              <a:rPr lang="en-US" baseline="0" dirty="0" smtClean="0"/>
              <a:t>The letters mark the locations of the 4 studied profiles (‘d’ is the regular one).</a:t>
            </a:r>
          </a:p>
          <a:p>
            <a:endParaRPr lang="en-US" baseline="0" dirty="0" smtClean="0"/>
          </a:p>
          <a:p>
            <a:r>
              <a:rPr lang="en-US" baseline="0" dirty="0" smtClean="0"/>
              <a:t>We see that the largest NCP are found in the </a:t>
            </a:r>
            <a:r>
              <a:rPr lang="en-US" baseline="0" dirty="0" err="1" smtClean="0"/>
              <a:t>spicular</a:t>
            </a:r>
            <a:r>
              <a:rPr lang="en-US" baseline="0" dirty="0" smtClean="0"/>
              <a:t> material and that the </a:t>
            </a:r>
            <a:r>
              <a:rPr lang="en-US" baseline="0" dirty="0" err="1" smtClean="0"/>
              <a:t>pacthes</a:t>
            </a:r>
            <a:r>
              <a:rPr lang="en-US" baseline="0" dirty="0" smtClean="0"/>
              <a:t> of strong NCP are consistent in time. This strengthen the validity of our anomalous profiles and our observation and data reduction scheme.</a:t>
            </a:r>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6</a:t>
            </a:fld>
            <a:endParaRPr lang="en-US"/>
          </a:p>
        </p:txBody>
      </p:sp>
    </p:spTree>
    <p:extLst>
      <p:ext uri="{BB962C8B-B14F-4D97-AF65-F5344CB8AC3E}">
        <p14:creationId xmlns:p14="http://schemas.microsoft.com/office/powerpoint/2010/main" val="156255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study if</a:t>
            </a:r>
            <a:r>
              <a:rPr lang="en-US" baseline="0" dirty="0" smtClean="0"/>
              <a:t> those profiles could be generated by the orientation of the incoming radiation, we perform 4 different inversions using the Hazel code y </a:t>
            </a:r>
            <a:r>
              <a:rPr lang="en-US" baseline="0" dirty="0" err="1" smtClean="0"/>
              <a:t>leerlas</a:t>
            </a:r>
            <a:r>
              <a:rPr lang="en-US" baseline="0" dirty="0" smtClean="0"/>
              <a:t>.</a:t>
            </a:r>
          </a:p>
          <a:p>
            <a:endParaRPr lang="en-US" baseline="0" dirty="0" smtClean="0"/>
          </a:p>
          <a:p>
            <a:r>
              <a:rPr lang="en-US" baseline="0" dirty="0" smtClean="0"/>
              <a:t>The </a:t>
            </a:r>
            <a:r>
              <a:rPr lang="en-US" baseline="0" dirty="0" err="1" smtClean="0"/>
              <a:t>alingnment</a:t>
            </a:r>
            <a:r>
              <a:rPr lang="en-US" baseline="0" dirty="0" smtClean="0"/>
              <a:t> to orientation transfer mechanism is consistently taken into account by the Hazel code. We introduce another source of orientation as an ad-hoc orientation of the incoming radiation in the 10830 </a:t>
            </a:r>
            <a:r>
              <a:rPr lang="en-US" baseline="0" dirty="0" err="1" smtClean="0"/>
              <a:t>multiplet</a:t>
            </a:r>
            <a:r>
              <a:rPr lang="en-US" baseline="0" dirty="0" smtClean="0"/>
              <a:t>. The orientation coming from other transitions can be safely neglected. </a:t>
            </a:r>
          </a:p>
        </p:txBody>
      </p:sp>
      <p:sp>
        <p:nvSpPr>
          <p:cNvPr id="4" name="Slide Number Placeholder 3"/>
          <p:cNvSpPr>
            <a:spLocks noGrp="1"/>
          </p:cNvSpPr>
          <p:nvPr>
            <p:ph type="sldNum" sz="quarter" idx="10"/>
          </p:nvPr>
        </p:nvSpPr>
        <p:spPr/>
        <p:txBody>
          <a:bodyPr/>
          <a:lstStyle/>
          <a:p>
            <a:fld id="{F0AE66C9-E9A8-CF4B-8321-6747CD7E0392}" type="slidenum">
              <a:rPr lang="en-US" smtClean="0"/>
              <a:t>9</a:t>
            </a:fld>
            <a:endParaRPr lang="en-US"/>
          </a:p>
        </p:txBody>
      </p:sp>
    </p:spTree>
    <p:extLst>
      <p:ext uri="{BB962C8B-B14F-4D97-AF65-F5344CB8AC3E}">
        <p14:creationId xmlns:p14="http://schemas.microsoft.com/office/powerpoint/2010/main" val="338632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regular profile</a:t>
            </a:r>
            <a:r>
              <a:rPr lang="en-US" baseline="0" dirty="0" smtClean="0"/>
              <a:t> (common in the prominence) is well reproduced with a single magnetic field but completely fails with the </a:t>
            </a:r>
            <a:r>
              <a:rPr lang="en-US" baseline="0" dirty="0" err="1" smtClean="0"/>
              <a:t>spicular</a:t>
            </a:r>
            <a:r>
              <a:rPr lang="en-US" baseline="0" dirty="0" smtClean="0"/>
              <a:t> profiles.</a:t>
            </a:r>
          </a:p>
          <a:p>
            <a:endParaRPr lang="en-US" baseline="0" dirty="0" smtClean="0"/>
          </a:p>
          <a:p>
            <a:r>
              <a:rPr lang="en-US" baseline="0" dirty="0" smtClean="0"/>
              <a:t>We are aware that the solution is not unique. However, we are not interested in the particular values of the atmospheric parameters (though we check that they are realistic!) but in finding a model that could fit the selected profiles. </a:t>
            </a:r>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10</a:t>
            </a:fld>
            <a:endParaRPr lang="en-US"/>
          </a:p>
        </p:txBody>
      </p:sp>
    </p:spTree>
    <p:extLst>
      <p:ext uri="{BB962C8B-B14F-4D97-AF65-F5344CB8AC3E}">
        <p14:creationId xmlns:p14="http://schemas.microsoft.com/office/powerpoint/2010/main" val="155343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said</a:t>
            </a:r>
            <a:r>
              <a:rPr lang="en-US" baseline="0" dirty="0" smtClean="0"/>
              <a:t> before, one single component is unable to reproduce the asymmetric profiles found in spicules. </a:t>
            </a:r>
          </a:p>
          <a:p>
            <a:endParaRPr lang="en-US" baseline="0" dirty="0" smtClean="0"/>
          </a:p>
          <a:p>
            <a:r>
              <a:rPr lang="en-US" baseline="0" dirty="0" smtClean="0"/>
              <a:t>This profile is rather well reproduced with 2 components. The model with orientation also fits the profiles obtaining smaller values of the magnetic field in the second component. In principle, we could reproduce this profile without orientation. </a:t>
            </a:r>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11</a:t>
            </a:fld>
            <a:endParaRPr lang="en-US"/>
          </a:p>
        </p:txBody>
      </p:sp>
    </p:spTree>
    <p:extLst>
      <p:ext uri="{BB962C8B-B14F-4D97-AF65-F5344CB8AC3E}">
        <p14:creationId xmlns:p14="http://schemas.microsoft.com/office/powerpoint/2010/main" val="369060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profile can not be reproduced</a:t>
            </a:r>
            <a:r>
              <a:rPr lang="en-US" baseline="0" dirty="0" smtClean="0"/>
              <a:t> without orientation. We need about a 0.6% of orientation of the incoming field to explain the large asymmetry.</a:t>
            </a:r>
          </a:p>
          <a:p>
            <a:endParaRPr lang="en-US" baseline="0" dirty="0" smtClean="0"/>
          </a:p>
          <a:p>
            <a:r>
              <a:rPr lang="en-US" baseline="0" dirty="0" err="1" smtClean="0"/>
              <a:t>Por</a:t>
            </a:r>
            <a:r>
              <a:rPr lang="en-US" baseline="0" dirty="0" smtClean="0"/>
              <a:t> </a:t>
            </a:r>
            <a:r>
              <a:rPr lang="en-US" baseline="0" dirty="0" err="1" smtClean="0"/>
              <a:t>si</a:t>
            </a:r>
            <a:r>
              <a:rPr lang="en-US" baseline="0" dirty="0" smtClean="0"/>
              <a:t> </a:t>
            </a:r>
            <a:r>
              <a:rPr lang="en-US" baseline="0" dirty="0" err="1" smtClean="0"/>
              <a:t>te</a:t>
            </a:r>
            <a:r>
              <a:rPr lang="en-US" baseline="0" dirty="0" smtClean="0"/>
              <a:t> lo </a:t>
            </a:r>
            <a:r>
              <a:rPr lang="en-US" baseline="0" dirty="0" err="1" smtClean="0"/>
              <a:t>preguntan</a:t>
            </a:r>
            <a:r>
              <a:rPr lang="en-US" baseline="0" dirty="0" smtClean="0"/>
              <a:t>, </a:t>
            </a:r>
            <a:r>
              <a:rPr lang="en-US" baseline="0" dirty="0" err="1" smtClean="0"/>
              <a:t>recuerda</a:t>
            </a:r>
            <a:r>
              <a:rPr lang="en-US" baseline="0" dirty="0" smtClean="0"/>
              <a:t> </a:t>
            </a:r>
            <a:r>
              <a:rPr lang="en-US" baseline="0" dirty="0" err="1" smtClean="0"/>
              <a:t>que</a:t>
            </a:r>
            <a:r>
              <a:rPr lang="en-US" baseline="0" dirty="0" smtClean="0"/>
              <a:t> </a:t>
            </a:r>
            <a:r>
              <a:rPr lang="en-US" baseline="0" dirty="0" err="1" smtClean="0"/>
              <a:t>estas</a:t>
            </a:r>
            <a:r>
              <a:rPr lang="en-US" baseline="0" dirty="0" smtClean="0"/>
              <a:t> </a:t>
            </a:r>
            <a:r>
              <a:rPr lang="en-US" baseline="0" dirty="0" err="1" smtClean="0"/>
              <a:t>inversiones</a:t>
            </a:r>
            <a:r>
              <a:rPr lang="en-US" baseline="0" dirty="0" smtClean="0"/>
              <a:t> </a:t>
            </a:r>
            <a:r>
              <a:rPr lang="en-US" baseline="0" dirty="0" err="1" smtClean="0"/>
              <a:t>fueron</a:t>
            </a:r>
            <a:r>
              <a:rPr lang="en-US" baseline="0" dirty="0" smtClean="0"/>
              <a:t> </a:t>
            </a:r>
            <a:r>
              <a:rPr lang="en-US" baseline="0" dirty="0" err="1" smtClean="0"/>
              <a:t>totalmente</a:t>
            </a:r>
            <a:r>
              <a:rPr lang="en-US" baseline="0" dirty="0" smtClean="0"/>
              <a:t> a </a:t>
            </a:r>
            <a:r>
              <a:rPr lang="en-US" baseline="0" dirty="0" err="1" smtClean="0"/>
              <a:t>mano</a:t>
            </a:r>
            <a:r>
              <a:rPr lang="en-US" baseline="0" dirty="0" smtClean="0"/>
              <a:t>… </a:t>
            </a:r>
            <a:r>
              <a:rPr lang="en-US" baseline="0" dirty="0" err="1" smtClean="0"/>
              <a:t>así</a:t>
            </a:r>
            <a:r>
              <a:rPr lang="en-US" baseline="0" dirty="0" smtClean="0"/>
              <a:t> </a:t>
            </a:r>
            <a:r>
              <a:rPr lang="en-US" baseline="0" dirty="0" err="1" smtClean="0"/>
              <a:t>que</a:t>
            </a:r>
            <a:r>
              <a:rPr lang="en-US" baseline="0" dirty="0" smtClean="0"/>
              <a:t> no </a:t>
            </a:r>
            <a:r>
              <a:rPr lang="en-US" baseline="0" dirty="0" err="1" smtClean="0"/>
              <a:t>hemos</a:t>
            </a:r>
            <a:r>
              <a:rPr lang="en-US" baseline="0" dirty="0" smtClean="0"/>
              <a:t> </a:t>
            </a:r>
            <a:r>
              <a:rPr lang="en-US" baseline="0" dirty="0" err="1" smtClean="0"/>
              <a:t>muestreado</a:t>
            </a:r>
            <a:r>
              <a:rPr lang="en-US" baseline="0" dirty="0" smtClean="0"/>
              <a:t> </a:t>
            </a:r>
            <a:r>
              <a:rPr lang="en-US" baseline="0" dirty="0" err="1" smtClean="0"/>
              <a:t>todo</a:t>
            </a:r>
            <a:r>
              <a:rPr lang="en-US" baseline="0" dirty="0" smtClean="0"/>
              <a:t> el </a:t>
            </a:r>
            <a:r>
              <a:rPr lang="en-US" baseline="0" dirty="0" err="1" smtClean="0"/>
              <a:t>espacio</a:t>
            </a:r>
            <a:r>
              <a:rPr lang="en-US" baseline="0" dirty="0" smtClean="0"/>
              <a:t> de </a:t>
            </a:r>
            <a:r>
              <a:rPr lang="en-US" baseline="0" dirty="0" err="1" smtClean="0"/>
              <a:t>parámetros</a:t>
            </a:r>
            <a:r>
              <a:rPr lang="en-US" baseline="0" dirty="0" smtClean="0"/>
              <a:t>!! </a:t>
            </a:r>
            <a:r>
              <a:rPr lang="en-US" baseline="0" dirty="0" err="1" smtClean="0"/>
              <a:t>Recuerda</a:t>
            </a:r>
            <a:r>
              <a:rPr lang="en-US" baseline="0" dirty="0" smtClean="0"/>
              <a:t> </a:t>
            </a:r>
            <a:r>
              <a:rPr lang="en-US" baseline="0" dirty="0" err="1" smtClean="0"/>
              <a:t>que</a:t>
            </a:r>
            <a:r>
              <a:rPr lang="en-US" baseline="0" dirty="0" smtClean="0"/>
              <a:t> Hazel no era </a:t>
            </a:r>
            <a:r>
              <a:rPr lang="en-US" baseline="0" dirty="0" err="1" smtClean="0"/>
              <a:t>muy</a:t>
            </a:r>
            <a:r>
              <a:rPr lang="en-US" baseline="0" dirty="0" smtClean="0"/>
              <a:t> </a:t>
            </a:r>
            <a:r>
              <a:rPr lang="en-US" baseline="0" dirty="0" err="1" smtClean="0"/>
              <a:t>capaz</a:t>
            </a:r>
            <a:r>
              <a:rPr lang="en-US" baseline="0" dirty="0" smtClean="0"/>
              <a:t> de </a:t>
            </a:r>
            <a:r>
              <a:rPr lang="en-US" baseline="0" dirty="0" err="1" smtClean="0"/>
              <a:t>encontrar</a:t>
            </a:r>
            <a:r>
              <a:rPr lang="en-US" baseline="0" dirty="0" smtClean="0"/>
              <a:t> la sol. A </a:t>
            </a:r>
            <a:r>
              <a:rPr lang="en-US" baseline="0" dirty="0" err="1" smtClean="0"/>
              <a:t>menos</a:t>
            </a:r>
            <a:r>
              <a:rPr lang="en-US" baseline="0" dirty="0" smtClean="0"/>
              <a:t> </a:t>
            </a:r>
            <a:r>
              <a:rPr lang="en-US" baseline="0" dirty="0" err="1" smtClean="0"/>
              <a:t>que</a:t>
            </a:r>
            <a:r>
              <a:rPr lang="en-US" baseline="0" dirty="0" smtClean="0"/>
              <a:t> lo </a:t>
            </a:r>
            <a:r>
              <a:rPr lang="en-US" baseline="0" dirty="0" err="1" smtClean="0"/>
              <a:t>pusiéramos</a:t>
            </a:r>
            <a:r>
              <a:rPr lang="en-US" baseline="0" dirty="0" smtClean="0"/>
              <a:t> </a:t>
            </a:r>
            <a:r>
              <a:rPr lang="en-US" baseline="0" dirty="0" err="1" smtClean="0"/>
              <a:t>cerca</a:t>
            </a:r>
            <a:r>
              <a:rPr lang="en-US" baseline="0" dirty="0" smtClean="0"/>
              <a:t> (</a:t>
            </a:r>
            <a:r>
              <a:rPr lang="en-US" baseline="0" dirty="0" err="1" smtClean="0"/>
              <a:t>cuando</a:t>
            </a:r>
            <a:r>
              <a:rPr lang="en-US" baseline="0" dirty="0" smtClean="0"/>
              <a:t> </a:t>
            </a:r>
            <a:r>
              <a:rPr lang="en-US" baseline="0" dirty="0" err="1" smtClean="0"/>
              <a:t>habían</a:t>
            </a:r>
            <a:r>
              <a:rPr lang="en-US" baseline="0" dirty="0" smtClean="0"/>
              <a:t> 2 comp. y </a:t>
            </a:r>
            <a:r>
              <a:rPr lang="en-US" baseline="0" dirty="0" err="1" smtClean="0"/>
              <a:t>peor</a:t>
            </a:r>
            <a:r>
              <a:rPr lang="en-US" baseline="0" dirty="0" smtClean="0"/>
              <a:t> con </a:t>
            </a:r>
            <a:r>
              <a:rPr lang="en-US" baseline="0" dirty="0" err="1" smtClean="0"/>
              <a:t>orientación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AE66C9-E9A8-CF4B-8321-6747CD7E0392}" type="slidenum">
              <a:rPr lang="en-US" smtClean="0"/>
              <a:t>12</a:t>
            </a:fld>
            <a:endParaRPr lang="en-US"/>
          </a:p>
        </p:txBody>
      </p:sp>
    </p:spTree>
    <p:extLst>
      <p:ext uri="{BB962C8B-B14F-4D97-AF65-F5344CB8AC3E}">
        <p14:creationId xmlns:p14="http://schemas.microsoft.com/office/powerpoint/2010/main" val="270183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FA676119-3604-0B46-A05B-A6025C8D5A98}"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191571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FA676119-3604-0B46-A05B-A6025C8D5A98}"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201156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FA676119-3604-0B46-A05B-A6025C8D5A98}"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36506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FA676119-3604-0B46-A05B-A6025C8D5A98}"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300592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FA676119-3604-0B46-A05B-A6025C8D5A98}"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362189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FA676119-3604-0B46-A05B-A6025C8D5A98}"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388718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FA676119-3604-0B46-A05B-A6025C8D5A98}"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76102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FA676119-3604-0B46-A05B-A6025C8D5A98}"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322241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76119-3604-0B46-A05B-A6025C8D5A98}"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78913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FA676119-3604-0B46-A05B-A6025C8D5A98}"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287548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FA676119-3604-0B46-A05B-A6025C8D5A98}"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E1C22-2A99-2D4A-9E07-B5619218E599}" type="slidenum">
              <a:rPr lang="en-US" smtClean="0"/>
              <a:t>‹#›</a:t>
            </a:fld>
            <a:endParaRPr lang="en-US"/>
          </a:p>
        </p:txBody>
      </p:sp>
    </p:spTree>
    <p:extLst>
      <p:ext uri="{BB962C8B-B14F-4D97-AF65-F5344CB8AC3E}">
        <p14:creationId xmlns:p14="http://schemas.microsoft.com/office/powerpoint/2010/main" val="99981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76119-3604-0B46-A05B-A6025C8D5A98}" type="datetimeFigureOut">
              <a:rPr lang="en-US" smtClean="0"/>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E1C22-2A99-2D4A-9E07-B5619218E599}" type="slidenum">
              <a:rPr lang="en-US" smtClean="0"/>
              <a:t>‹#›</a:t>
            </a:fld>
            <a:endParaRPr lang="en-US"/>
          </a:p>
        </p:txBody>
      </p:sp>
    </p:spTree>
    <p:extLst>
      <p:ext uri="{BB962C8B-B14F-4D97-AF65-F5344CB8AC3E}">
        <p14:creationId xmlns:p14="http://schemas.microsoft.com/office/powerpoint/2010/main" val="2994032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82314" y="663152"/>
            <a:ext cx="7379369" cy="1200329"/>
          </a:xfrm>
          <a:prstGeom prst="rect">
            <a:avLst/>
          </a:prstGeom>
        </p:spPr>
        <p:txBody>
          <a:bodyPr wrap="square">
            <a:spAutoFit/>
          </a:bodyPr>
          <a:lstStyle/>
          <a:p>
            <a:r>
              <a:rPr lang="en-US" sz="3600" dirty="0" smtClean="0">
                <a:solidFill>
                  <a:schemeClr val="bg1"/>
                </a:solidFill>
              </a:rPr>
              <a:t>Anomalous circular </a:t>
            </a:r>
            <a:r>
              <a:rPr lang="en-US" sz="3600" dirty="0" err="1" smtClean="0">
                <a:solidFill>
                  <a:schemeClr val="bg1"/>
                </a:solidFill>
              </a:rPr>
              <a:t>polarisation</a:t>
            </a:r>
            <a:endParaRPr lang="en-US" sz="3600" dirty="0" smtClean="0">
              <a:solidFill>
                <a:schemeClr val="bg1"/>
              </a:solidFill>
            </a:endParaRPr>
          </a:p>
          <a:p>
            <a:r>
              <a:rPr lang="en-US" sz="3600" dirty="0" smtClean="0">
                <a:solidFill>
                  <a:schemeClr val="bg1"/>
                </a:solidFill>
              </a:rPr>
              <a:t>in the He I 1083.0 nm </a:t>
            </a:r>
            <a:r>
              <a:rPr lang="en-US" sz="3600" dirty="0" err="1">
                <a:solidFill>
                  <a:schemeClr val="bg1"/>
                </a:solidFill>
              </a:rPr>
              <a:t>m</a:t>
            </a:r>
            <a:r>
              <a:rPr lang="en-US" sz="3600" dirty="0" err="1" smtClean="0">
                <a:solidFill>
                  <a:schemeClr val="bg1"/>
                </a:solidFill>
              </a:rPr>
              <a:t>ultiplet</a:t>
            </a:r>
            <a:endParaRPr lang="en-US" sz="3600" dirty="0">
              <a:solidFill>
                <a:schemeClr val="bg1"/>
              </a:solidFill>
            </a:endParaRPr>
          </a:p>
        </p:txBody>
      </p:sp>
      <p:sp>
        <p:nvSpPr>
          <p:cNvPr id="5" name="TextBox 4"/>
          <p:cNvSpPr txBox="1"/>
          <p:nvPr/>
        </p:nvSpPr>
        <p:spPr>
          <a:xfrm>
            <a:off x="2941053" y="5374115"/>
            <a:ext cx="5719159" cy="1384995"/>
          </a:xfrm>
          <a:prstGeom prst="rect">
            <a:avLst/>
          </a:prstGeom>
          <a:noFill/>
        </p:spPr>
        <p:txBody>
          <a:bodyPr wrap="none" rtlCol="0">
            <a:spAutoFit/>
          </a:bodyPr>
          <a:lstStyle/>
          <a:p>
            <a:r>
              <a:rPr lang="en-US" sz="2800" dirty="0" smtClean="0">
                <a:solidFill>
                  <a:srgbClr val="FFFFFF"/>
                </a:solidFill>
              </a:rPr>
              <a:t>M. J. </a:t>
            </a:r>
            <a:r>
              <a:rPr lang="en-US" sz="2800" dirty="0" err="1" smtClean="0">
                <a:solidFill>
                  <a:srgbClr val="FFFFFF"/>
                </a:solidFill>
              </a:rPr>
              <a:t>Martínez</a:t>
            </a:r>
            <a:r>
              <a:rPr lang="en-US" sz="2800" dirty="0" smtClean="0">
                <a:solidFill>
                  <a:srgbClr val="FFFFFF"/>
                </a:solidFill>
              </a:rPr>
              <a:t> González</a:t>
            </a:r>
          </a:p>
          <a:p>
            <a:r>
              <a:rPr lang="en-US" sz="2000" dirty="0" smtClean="0">
                <a:solidFill>
                  <a:srgbClr val="FFFFFF"/>
                </a:solidFill>
              </a:rPr>
              <a:t>A. </a:t>
            </a:r>
            <a:r>
              <a:rPr lang="en-US" sz="2000" dirty="0" err="1" smtClean="0">
                <a:solidFill>
                  <a:srgbClr val="FFFFFF"/>
                </a:solidFill>
              </a:rPr>
              <a:t>Asensio</a:t>
            </a:r>
            <a:r>
              <a:rPr lang="en-US" sz="2000" dirty="0" smtClean="0">
                <a:solidFill>
                  <a:srgbClr val="FFFFFF"/>
                </a:solidFill>
              </a:rPr>
              <a:t> Ramos, R. </a:t>
            </a:r>
            <a:r>
              <a:rPr lang="en-US" sz="2000" dirty="0" err="1" smtClean="0">
                <a:solidFill>
                  <a:srgbClr val="FFFFFF"/>
                </a:solidFill>
              </a:rPr>
              <a:t>Manso</a:t>
            </a:r>
            <a:r>
              <a:rPr lang="en-US" sz="2000" dirty="0" smtClean="0">
                <a:solidFill>
                  <a:srgbClr val="FFFFFF"/>
                </a:solidFill>
              </a:rPr>
              <a:t> </a:t>
            </a:r>
            <a:r>
              <a:rPr lang="en-US" sz="2000" dirty="0" err="1" smtClean="0">
                <a:solidFill>
                  <a:srgbClr val="FFFFFF"/>
                </a:solidFill>
              </a:rPr>
              <a:t>Sainz</a:t>
            </a:r>
            <a:r>
              <a:rPr lang="en-US" sz="2000" dirty="0" smtClean="0">
                <a:solidFill>
                  <a:srgbClr val="FFFFFF"/>
                </a:solidFill>
              </a:rPr>
              <a:t>, C. Beck, L. </a:t>
            </a:r>
            <a:r>
              <a:rPr lang="en-US" sz="2000" dirty="0" err="1" smtClean="0">
                <a:solidFill>
                  <a:srgbClr val="FFFFFF"/>
                </a:solidFill>
              </a:rPr>
              <a:t>Belluzzi</a:t>
            </a:r>
            <a:endParaRPr lang="en-US" sz="2000" dirty="0" smtClean="0">
              <a:solidFill>
                <a:srgbClr val="FFFFFF"/>
              </a:solidFill>
            </a:endParaRPr>
          </a:p>
          <a:p>
            <a:endParaRPr lang="en-US" dirty="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834395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48613" y="125439"/>
            <a:ext cx="3119013" cy="661692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07620" y="344957"/>
            <a:ext cx="5048209" cy="2862322"/>
          </a:xfrm>
          <a:prstGeom prst="rect">
            <a:avLst/>
          </a:prstGeom>
          <a:noFill/>
        </p:spPr>
        <p:txBody>
          <a:bodyPr wrap="square" rtlCol="0">
            <a:spAutoFit/>
          </a:bodyPr>
          <a:lstStyle/>
          <a:p>
            <a:pPr algn="ctr"/>
            <a:r>
              <a:rPr lang="en-US" sz="2000" dirty="0" smtClean="0">
                <a:solidFill>
                  <a:srgbClr val="FF0000"/>
                </a:solidFill>
              </a:rPr>
              <a:t>one slab with constant properties</a:t>
            </a:r>
          </a:p>
          <a:p>
            <a:endParaRPr lang="en-US" sz="2000" dirty="0" smtClean="0">
              <a:solidFill>
                <a:srgbClr val="3366FF"/>
              </a:solidFill>
            </a:endParaRPr>
          </a:p>
          <a:p>
            <a:endParaRPr lang="en-US" sz="2000" dirty="0">
              <a:solidFill>
                <a:srgbClr val="3366FF"/>
              </a:solidFill>
            </a:endParaRPr>
          </a:p>
          <a:p>
            <a:r>
              <a:rPr lang="en-US" sz="2000" dirty="0" smtClean="0"/>
              <a:t>fits </a:t>
            </a:r>
            <a:r>
              <a:rPr lang="en-US" sz="2000" u="sng" dirty="0" smtClean="0"/>
              <a:t>most of the prominence profiles</a:t>
            </a:r>
            <a:r>
              <a:rPr lang="en-US" sz="2000" dirty="0" smtClean="0"/>
              <a:t>, although some of them have non-zero net circular </a:t>
            </a:r>
            <a:r>
              <a:rPr lang="en-US" sz="2000" dirty="0" err="1" smtClean="0"/>
              <a:t>polarisation</a:t>
            </a:r>
            <a:endParaRPr lang="en-US" sz="2000" dirty="0" smtClean="0"/>
          </a:p>
          <a:p>
            <a:endParaRPr lang="en-US" sz="2000" dirty="0" smtClean="0"/>
          </a:p>
          <a:p>
            <a:r>
              <a:rPr lang="en-US" sz="2000" dirty="0" smtClean="0">
                <a:solidFill>
                  <a:srgbClr val="3366FF"/>
                </a:solidFill>
                <a:sym typeface="Wingdings"/>
              </a:rPr>
              <a:t> </a:t>
            </a:r>
            <a:r>
              <a:rPr lang="en-US" sz="2000" dirty="0">
                <a:solidFill>
                  <a:srgbClr val="3366FF"/>
                </a:solidFill>
                <a:sym typeface="Wingdings"/>
              </a:rPr>
              <a:t>t</a:t>
            </a:r>
            <a:r>
              <a:rPr lang="en-US" sz="2000" dirty="0" smtClean="0">
                <a:solidFill>
                  <a:srgbClr val="3366FF"/>
                </a:solidFill>
                <a:sym typeface="Wingdings"/>
              </a:rPr>
              <a:t>ransfer effects</a:t>
            </a:r>
            <a:r>
              <a:rPr lang="en-US" sz="2000" dirty="0" smtClean="0">
                <a:solidFill>
                  <a:srgbClr val="3366FF"/>
                </a:solidFill>
              </a:rPr>
              <a:t> should be taken </a:t>
            </a:r>
            <a:r>
              <a:rPr lang="en-US" sz="2000" dirty="0" smtClean="0">
                <a:solidFill>
                  <a:srgbClr val="3366FF"/>
                </a:solidFill>
              </a:rPr>
              <a:t>into </a:t>
            </a:r>
            <a:r>
              <a:rPr lang="en-US" sz="2000" dirty="0" smtClean="0">
                <a:solidFill>
                  <a:srgbClr val="3366FF"/>
                </a:solidFill>
              </a:rPr>
              <a:t>account to properly fit those profiles</a:t>
            </a:r>
          </a:p>
        </p:txBody>
      </p:sp>
      <p:pic>
        <p:nvPicPr>
          <p:cNvPr id="3" name="Picture 2" descr="inversiones_1.eps"/>
          <p:cNvPicPr>
            <a:picLocks noChangeAspect="1"/>
          </p:cNvPicPr>
          <p:nvPr/>
        </p:nvPicPr>
        <p:blipFill rotWithShape="1">
          <a:blip r:embed="rId3">
            <a:extLst>
              <a:ext uri="{28A0092B-C50C-407E-A947-70E740481C1C}">
                <a14:useLocalDpi xmlns:a14="http://schemas.microsoft.com/office/drawing/2010/main" val="0"/>
              </a:ext>
            </a:extLst>
          </a:blip>
          <a:srcRect l="56029"/>
          <a:stretch/>
        </p:blipFill>
        <p:spPr>
          <a:xfrm>
            <a:off x="6350327" y="0"/>
            <a:ext cx="2413491" cy="6858000"/>
          </a:xfrm>
          <a:prstGeom prst="rect">
            <a:avLst/>
          </a:prstGeom>
        </p:spPr>
      </p:pic>
      <p:pic>
        <p:nvPicPr>
          <p:cNvPr id="4" name="Picture 3" descr="inversiones_1.eps"/>
          <p:cNvPicPr>
            <a:picLocks noChangeAspect="1"/>
          </p:cNvPicPr>
          <p:nvPr/>
        </p:nvPicPr>
        <p:blipFill rotWithShape="1">
          <a:blip r:embed="rId3">
            <a:extLst>
              <a:ext uri="{28A0092B-C50C-407E-A947-70E740481C1C}">
                <a14:useLocalDpi xmlns:a14="http://schemas.microsoft.com/office/drawing/2010/main" val="0"/>
              </a:ext>
            </a:extLst>
          </a:blip>
          <a:srcRect l="4680" r="86916"/>
          <a:stretch/>
        </p:blipFill>
        <p:spPr>
          <a:xfrm>
            <a:off x="5848613" y="125439"/>
            <a:ext cx="461273" cy="6858000"/>
          </a:xfrm>
          <a:prstGeom prst="rect">
            <a:avLst/>
          </a:prstGeom>
        </p:spPr>
      </p:pic>
      <p:sp>
        <p:nvSpPr>
          <p:cNvPr id="7" name="TextBox 6"/>
          <p:cNvSpPr txBox="1"/>
          <p:nvPr/>
        </p:nvSpPr>
        <p:spPr>
          <a:xfrm>
            <a:off x="5941840" y="6325989"/>
            <a:ext cx="421810" cy="369332"/>
          </a:xfrm>
          <a:prstGeom prst="rect">
            <a:avLst/>
          </a:prstGeom>
          <a:noFill/>
        </p:spPr>
        <p:txBody>
          <a:bodyPr wrap="none" rtlCol="0">
            <a:spAutoFit/>
          </a:bodyPr>
          <a:lstStyle/>
          <a:p>
            <a:r>
              <a:rPr lang="en-US" dirty="0" err="1" smtClean="0"/>
              <a:t>Δλ</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728505451"/>
              </p:ext>
            </p:extLst>
          </p:nvPr>
        </p:nvGraphicFramePr>
        <p:xfrm>
          <a:off x="307287" y="3946582"/>
          <a:ext cx="5487854" cy="914400"/>
        </p:xfrm>
        <a:graphic>
          <a:graphicData uri="http://schemas.openxmlformats.org/drawingml/2006/table">
            <a:tbl>
              <a:tblPr firstRow="1" bandRow="1">
                <a:tableStyleId>{2D5ABB26-0587-4C30-8999-92F81FD0307C}</a:tableStyleId>
              </a:tblPr>
              <a:tblGrid>
                <a:gridCol w="742064"/>
                <a:gridCol w="735264"/>
                <a:gridCol w="788736"/>
                <a:gridCol w="748632"/>
                <a:gridCol w="708526"/>
                <a:gridCol w="868948"/>
                <a:gridCol w="895684"/>
              </a:tblGrid>
              <a:tr h="179025">
                <a:tc>
                  <a:txBody>
                    <a:bodyPr/>
                    <a:lstStyle/>
                    <a:p>
                      <a:pPr algn="ctr"/>
                      <a:r>
                        <a:rPr lang="en-US" sz="1600" dirty="0" smtClean="0"/>
                        <a:t>model</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l-GR" sz="1600" dirty="0" smtClean="0"/>
                        <a:t>τ</a:t>
                      </a:r>
                      <a:r>
                        <a:rPr lang="en-US" sz="1600" baseline="-25000" dirty="0" smtClean="0"/>
                        <a:t>red</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1600" dirty="0" smtClean="0"/>
                        <a:t>B</a:t>
                      </a:r>
                      <a:r>
                        <a:rPr lang="en-US" sz="1600" baseline="0" dirty="0" smtClean="0"/>
                        <a:t> </a:t>
                      </a:r>
                    </a:p>
                    <a:p>
                      <a:pPr algn="ctr"/>
                      <a:r>
                        <a:rPr lang="en-US" sz="1600" baseline="0" dirty="0" smtClean="0"/>
                        <a:t>[G]</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1600" dirty="0" err="1" smtClean="0"/>
                        <a:t>θ</a:t>
                      </a:r>
                      <a:r>
                        <a:rPr lang="en-US" sz="1600" baseline="-25000" dirty="0" err="1" smtClean="0"/>
                        <a:t>B</a:t>
                      </a:r>
                      <a:endParaRPr lang="en-US" sz="1600" baseline="-25000" dirty="0" smtClean="0"/>
                    </a:p>
                    <a:p>
                      <a:pPr algn="ctr"/>
                      <a:r>
                        <a:rPr lang="en-US" sz="1600" baseline="0" dirty="0" smtClean="0"/>
                        <a:t>[</a:t>
                      </a:r>
                      <a:r>
                        <a:rPr lang="en-US" sz="1600" baseline="0" dirty="0" err="1" smtClean="0"/>
                        <a:t>deg</a:t>
                      </a:r>
                      <a:r>
                        <a:rPr lang="en-US" sz="1600" baseline="0" dirty="0" smtClean="0"/>
                        <a:t>]</a:t>
                      </a:r>
                      <a:endParaRPr lang="en-US" sz="1600" baseline="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1600" dirty="0" err="1" smtClean="0"/>
                        <a:t>χ</a:t>
                      </a:r>
                      <a:r>
                        <a:rPr lang="en-US" sz="1600" baseline="-25000" dirty="0" err="1" smtClean="0"/>
                        <a:t>B</a:t>
                      </a:r>
                      <a:endParaRPr lang="en-US" sz="1600" baseline="-25000" dirty="0" smtClean="0"/>
                    </a:p>
                    <a:p>
                      <a:pPr algn="ctr"/>
                      <a:r>
                        <a:rPr lang="en-US" sz="1600" baseline="0" dirty="0" smtClean="0"/>
                        <a:t>[</a:t>
                      </a:r>
                      <a:r>
                        <a:rPr lang="en-US" sz="1600" baseline="0" dirty="0" err="1" smtClean="0"/>
                        <a:t>deg</a:t>
                      </a:r>
                      <a:r>
                        <a:rPr lang="en-US" sz="1600" baseline="0" dirty="0" smtClean="0"/>
                        <a:t>]</a:t>
                      </a:r>
                      <a:endParaRPr lang="en-US" sz="1600" baseline="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1600" dirty="0" err="1" smtClean="0"/>
                        <a:t>v</a:t>
                      </a:r>
                      <a:r>
                        <a:rPr lang="en-US" sz="1600" baseline="-25000" dirty="0" err="1" smtClean="0"/>
                        <a:t>th</a:t>
                      </a:r>
                      <a:endParaRPr lang="en-US" sz="1600" baseline="-25000" dirty="0" smtClean="0"/>
                    </a:p>
                    <a:p>
                      <a:pPr algn="ctr"/>
                      <a:r>
                        <a:rPr lang="en-US" sz="1600" dirty="0" smtClean="0"/>
                        <a:t>[km s</a:t>
                      </a:r>
                      <a:r>
                        <a:rPr lang="en-US" sz="1600" baseline="30000" dirty="0" smtClean="0"/>
                        <a:t>-1</a:t>
                      </a:r>
                      <a:r>
                        <a:rPr lang="en-US" sz="1600" baseline="0" dirty="0" smtClean="0"/>
                        <a:t>]</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1600" dirty="0" err="1" smtClean="0"/>
                        <a:t>v</a:t>
                      </a:r>
                      <a:r>
                        <a:rPr lang="en-US" sz="1600" baseline="-25000" dirty="0" err="1" smtClean="0"/>
                        <a:t>II</a:t>
                      </a:r>
                      <a:endParaRPr lang="en-US" sz="1600" baseline="-250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[km s</a:t>
                      </a:r>
                      <a:r>
                        <a:rPr lang="en-US" sz="1600" baseline="30000" dirty="0" smtClean="0"/>
                        <a:t>-1</a:t>
                      </a:r>
                      <a:r>
                        <a:rPr lang="en-US" sz="1600" baseline="0" dirty="0" smtClean="0"/>
                        <a:t>]</a:t>
                      </a:r>
                      <a:endParaRPr lang="en-US" sz="1600" dirty="0" smtClean="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179025">
                <a:tc>
                  <a:txBody>
                    <a:bodyPr/>
                    <a:lstStyle/>
                    <a:p>
                      <a:pPr algn="ctr"/>
                      <a:r>
                        <a:rPr lang="en-US" sz="1600" dirty="0" smtClean="0"/>
                        <a:t>d</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1.6</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28</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44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bg1">
                          <a:lumMod val="75000"/>
                        </a:schemeClr>
                      </a:fgClr>
                      <a:bgClr>
                        <a:prstClr val="white"/>
                      </a:bgClr>
                    </a:pattFill>
                  </a:tcPr>
                </a:tc>
                <a:tc>
                  <a:txBody>
                    <a:bodyPr/>
                    <a:lstStyle/>
                    <a:p>
                      <a:pPr algn="ctr"/>
                      <a:r>
                        <a:rPr lang="en-US" sz="1600" dirty="0" smtClean="0"/>
                        <a:t>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ltUpDiag">
                      <a:fgClr>
                        <a:schemeClr val="bg1">
                          <a:lumMod val="75000"/>
                        </a:schemeClr>
                      </a:fgClr>
                      <a:bgClr>
                        <a:prstClr val="white"/>
                      </a:bgClr>
                    </a:pattFill>
                  </a:tcPr>
                </a:tc>
                <a:tc>
                  <a:txBody>
                    <a:bodyPr/>
                    <a:lstStyle/>
                    <a:p>
                      <a:pPr algn="ctr"/>
                      <a:r>
                        <a:rPr lang="en-US" sz="1600" dirty="0" smtClean="0"/>
                        <a:t>5.5</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-1.8</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6" name="TextBox 15"/>
          <p:cNvSpPr txBox="1"/>
          <p:nvPr/>
        </p:nvSpPr>
        <p:spPr>
          <a:xfrm>
            <a:off x="2660309" y="4997473"/>
            <a:ext cx="1274708" cy="646331"/>
          </a:xfrm>
          <a:prstGeom prst="rect">
            <a:avLst/>
          </a:prstGeom>
          <a:noFill/>
        </p:spPr>
        <p:txBody>
          <a:bodyPr wrap="none" rtlCol="0">
            <a:spAutoFit/>
          </a:bodyPr>
          <a:lstStyle/>
          <a:p>
            <a:pPr algn="ctr"/>
            <a:r>
              <a:rPr lang="en-US" dirty="0"/>
              <a:t>s</a:t>
            </a:r>
            <a:r>
              <a:rPr lang="en-US" dirty="0" smtClean="0"/>
              <a:t>ubject to </a:t>
            </a:r>
          </a:p>
          <a:p>
            <a:pPr algn="ctr"/>
            <a:r>
              <a:rPr lang="en-US" dirty="0" smtClean="0"/>
              <a:t>ambiguities</a:t>
            </a:r>
            <a:endParaRPr lang="en-US" dirty="0"/>
          </a:p>
        </p:txBody>
      </p:sp>
    </p:spTree>
    <p:extLst>
      <p:ext uri="{BB962C8B-B14F-4D97-AF65-F5344CB8AC3E}">
        <p14:creationId xmlns:p14="http://schemas.microsoft.com/office/powerpoint/2010/main" val="229304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48613" y="125439"/>
            <a:ext cx="3119013" cy="661692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14044" y="398429"/>
            <a:ext cx="5048209" cy="2308324"/>
          </a:xfrm>
          <a:prstGeom prst="rect">
            <a:avLst/>
          </a:prstGeom>
          <a:noFill/>
        </p:spPr>
        <p:txBody>
          <a:bodyPr wrap="square" rtlCol="0">
            <a:spAutoFit/>
          </a:bodyPr>
          <a:lstStyle/>
          <a:p>
            <a:r>
              <a:rPr lang="en-US" dirty="0" smtClean="0">
                <a:solidFill>
                  <a:srgbClr val="FF0000"/>
                </a:solidFill>
              </a:rPr>
              <a:t>1: one slab   </a:t>
            </a:r>
          </a:p>
          <a:p>
            <a:endParaRPr lang="en-US" dirty="0">
              <a:solidFill>
                <a:srgbClr val="FF0000"/>
              </a:solidFill>
            </a:endParaRPr>
          </a:p>
          <a:p>
            <a:r>
              <a:rPr lang="en-US" dirty="0" smtClean="0">
                <a:solidFill>
                  <a:srgbClr val="FF0000"/>
                </a:solidFill>
              </a:rPr>
              <a:t>2: o</a:t>
            </a:r>
            <a:r>
              <a:rPr lang="es-ES_tradnl" dirty="0" err="1" smtClean="0">
                <a:solidFill>
                  <a:srgbClr val="FF0000"/>
                </a:solidFill>
              </a:rPr>
              <a:t>ne</a:t>
            </a:r>
            <a:r>
              <a:rPr lang="es-ES_tradnl" dirty="0" smtClean="0">
                <a:solidFill>
                  <a:srgbClr val="FF0000"/>
                </a:solidFill>
              </a:rPr>
              <a:t> </a:t>
            </a:r>
            <a:r>
              <a:rPr lang="es-ES_tradnl" dirty="0" err="1" smtClean="0">
                <a:solidFill>
                  <a:srgbClr val="FF0000"/>
                </a:solidFill>
              </a:rPr>
              <a:t>slab</a:t>
            </a:r>
            <a:r>
              <a:rPr lang="es-ES_tradnl" dirty="0" smtClean="0">
                <a:solidFill>
                  <a:srgbClr val="FF0000"/>
                </a:solidFill>
              </a:rPr>
              <a:t> + ad-hoc </a:t>
            </a:r>
            <a:r>
              <a:rPr lang="es-ES_tradnl" dirty="0" err="1" smtClean="0">
                <a:solidFill>
                  <a:srgbClr val="FF0000"/>
                </a:solidFill>
              </a:rPr>
              <a:t>orientation</a:t>
            </a:r>
            <a:r>
              <a:rPr lang="es-ES_tradnl" dirty="0" smtClean="0">
                <a:solidFill>
                  <a:srgbClr val="FF0000"/>
                </a:solidFill>
              </a:rPr>
              <a:t> of </a:t>
            </a:r>
            <a:r>
              <a:rPr lang="es-ES_tradnl" dirty="0" err="1" smtClean="0">
                <a:solidFill>
                  <a:srgbClr val="FF0000"/>
                </a:solidFill>
              </a:rPr>
              <a:t>the</a:t>
            </a:r>
            <a:r>
              <a:rPr lang="es-ES_tradnl" dirty="0" smtClean="0">
                <a:solidFill>
                  <a:srgbClr val="FF0000"/>
                </a:solidFill>
              </a:rPr>
              <a:t> rad. </a:t>
            </a:r>
            <a:r>
              <a:rPr lang="en-US" dirty="0" smtClean="0">
                <a:solidFill>
                  <a:srgbClr val="FF0000"/>
                </a:solidFill>
              </a:rPr>
              <a:t>F</a:t>
            </a:r>
            <a:r>
              <a:rPr lang="es-ES_tradnl" dirty="0" err="1" smtClean="0">
                <a:solidFill>
                  <a:srgbClr val="FF0000"/>
                </a:solidFill>
              </a:rPr>
              <a:t>ield</a:t>
            </a:r>
            <a:endParaRPr lang="es-ES_tradnl" dirty="0" smtClean="0">
              <a:solidFill>
                <a:srgbClr val="FF0000"/>
              </a:solidFill>
            </a:endParaRPr>
          </a:p>
          <a:p>
            <a:endParaRPr lang="en-US" dirty="0" smtClean="0">
              <a:solidFill>
                <a:srgbClr val="FF0000"/>
              </a:solidFill>
            </a:endParaRPr>
          </a:p>
          <a:p>
            <a:r>
              <a:rPr lang="en-US" dirty="0" smtClean="0">
                <a:solidFill>
                  <a:srgbClr val="3366FF"/>
                </a:solidFill>
              </a:rPr>
              <a:t>3: two slab along LOS</a:t>
            </a:r>
          </a:p>
          <a:p>
            <a:endParaRPr lang="en-US" dirty="0" smtClean="0">
              <a:solidFill>
                <a:srgbClr val="FF0000"/>
              </a:solidFill>
            </a:endParaRPr>
          </a:p>
          <a:p>
            <a:r>
              <a:rPr lang="en-US" dirty="0" smtClean="0">
                <a:solidFill>
                  <a:srgbClr val="3366FF"/>
                </a:solidFill>
              </a:rPr>
              <a:t>4: two slab + ad-hoc orientation of the rad. Field</a:t>
            </a:r>
          </a:p>
          <a:p>
            <a:endParaRPr lang="en-US" dirty="0" smtClean="0">
              <a:solidFill>
                <a:srgbClr val="3366FF"/>
              </a:solidFill>
            </a:endParaRPr>
          </a:p>
        </p:txBody>
      </p:sp>
      <p:sp>
        <p:nvSpPr>
          <p:cNvPr id="7" name="TextBox 6"/>
          <p:cNvSpPr txBox="1"/>
          <p:nvPr/>
        </p:nvSpPr>
        <p:spPr>
          <a:xfrm>
            <a:off x="5941840" y="6325989"/>
            <a:ext cx="921233" cy="369332"/>
          </a:xfrm>
          <a:prstGeom prst="rect">
            <a:avLst/>
          </a:prstGeom>
          <a:noFill/>
        </p:spPr>
        <p:txBody>
          <a:bodyPr wrap="none" rtlCol="0">
            <a:spAutoFit/>
          </a:bodyPr>
          <a:lstStyle/>
          <a:p>
            <a:r>
              <a:rPr lang="en-US" dirty="0" err="1" smtClean="0"/>
              <a:t>Δλ</a:t>
            </a:r>
            <a:r>
              <a:rPr lang="en-US" dirty="0" smtClean="0"/>
              <a:t> [nm]</a:t>
            </a:r>
            <a:endParaRPr lang="en-US" dirty="0"/>
          </a:p>
        </p:txBody>
      </p:sp>
      <p:pic>
        <p:nvPicPr>
          <p:cNvPr id="8" name="Picture 7" descr="inversiones_2.eps"/>
          <p:cNvPicPr>
            <a:picLocks noChangeAspect="1"/>
          </p:cNvPicPr>
          <p:nvPr/>
        </p:nvPicPr>
        <p:blipFill rotWithShape="1">
          <a:blip r:embed="rId4">
            <a:extLst>
              <a:ext uri="{28A0092B-C50C-407E-A947-70E740481C1C}">
                <a14:useLocalDpi xmlns:a14="http://schemas.microsoft.com/office/drawing/2010/main" val="0"/>
              </a:ext>
            </a:extLst>
          </a:blip>
          <a:srcRect r="43458" b="7524"/>
          <a:stretch/>
        </p:blipFill>
        <p:spPr>
          <a:xfrm>
            <a:off x="5460941" y="-15979"/>
            <a:ext cx="3103479" cy="6341968"/>
          </a:xfrm>
          <a:prstGeom prst="rect">
            <a:avLst/>
          </a:prstGeom>
        </p:spPr>
      </p:pic>
      <p:cxnSp>
        <p:nvCxnSpPr>
          <p:cNvPr id="11" name="Straight Connector 10"/>
          <p:cNvCxnSpPr/>
          <p:nvPr/>
        </p:nvCxnSpPr>
        <p:spPr>
          <a:xfrm>
            <a:off x="1470523" y="601580"/>
            <a:ext cx="668421" cy="1336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66304" y="1168402"/>
            <a:ext cx="668421" cy="13369"/>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78501" y="1703138"/>
            <a:ext cx="668421" cy="13369"/>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939568" y="2243222"/>
            <a:ext cx="668421" cy="13369"/>
          </a:xfrm>
          <a:prstGeom prst="line">
            <a:avLst/>
          </a:prstGeom>
          <a:ln>
            <a:solidFill>
              <a:srgbClr val="3366FF"/>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217065248"/>
              </p:ext>
            </p:extLst>
          </p:nvPr>
        </p:nvGraphicFramePr>
        <p:xfrm>
          <a:off x="227079" y="3304918"/>
          <a:ext cx="5487854" cy="2590800"/>
        </p:xfrm>
        <a:graphic>
          <a:graphicData uri="http://schemas.openxmlformats.org/drawingml/2006/table">
            <a:tbl>
              <a:tblPr firstRow="1" bandRow="1">
                <a:tableStyleId>{2D5ABB26-0587-4C30-8999-92F81FD0307C}</a:tableStyleId>
              </a:tblPr>
              <a:tblGrid>
                <a:gridCol w="637944"/>
                <a:gridCol w="632098"/>
                <a:gridCol w="678067"/>
                <a:gridCol w="643590"/>
                <a:gridCol w="609112"/>
                <a:gridCol w="747025"/>
                <a:gridCol w="770009"/>
                <a:gridCol w="770009"/>
              </a:tblGrid>
              <a:tr h="179025">
                <a:tc>
                  <a:txBody>
                    <a:bodyPr/>
                    <a:lstStyle/>
                    <a:p>
                      <a:pPr algn="ctr"/>
                      <a:r>
                        <a:rPr lang="en-US" sz="1600" dirty="0" smtClean="0"/>
                        <a:t>model</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l-GR" sz="1600" dirty="0" smtClean="0"/>
                        <a:t>τ</a:t>
                      </a:r>
                      <a:r>
                        <a:rPr lang="en-US" sz="1600" baseline="-25000" dirty="0" smtClean="0"/>
                        <a:t>red</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smtClean="0"/>
                        <a:t>B</a:t>
                      </a:r>
                      <a:r>
                        <a:rPr lang="en-US" sz="1600" baseline="0" dirty="0" smtClean="0"/>
                        <a:t> </a:t>
                      </a:r>
                    </a:p>
                    <a:p>
                      <a:pPr algn="ctr"/>
                      <a:r>
                        <a:rPr lang="en-US" sz="1600" baseline="0" dirty="0" smtClean="0"/>
                        <a:t>[G]</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θ</a:t>
                      </a:r>
                      <a:r>
                        <a:rPr lang="en-US" sz="1600" baseline="-25000" dirty="0" err="1" smtClean="0"/>
                        <a:t>B</a:t>
                      </a:r>
                      <a:endParaRPr lang="en-US" sz="1600" baseline="-25000" dirty="0" smtClean="0"/>
                    </a:p>
                    <a:p>
                      <a:pPr algn="ctr"/>
                      <a:r>
                        <a:rPr lang="en-US" sz="1600" baseline="0" dirty="0" smtClean="0"/>
                        <a:t>[</a:t>
                      </a:r>
                      <a:r>
                        <a:rPr lang="en-US" sz="1600" baseline="0" dirty="0" err="1" smtClean="0"/>
                        <a:t>deg</a:t>
                      </a:r>
                      <a:r>
                        <a:rPr lang="en-US" sz="1600" baseline="0" dirty="0" smtClean="0"/>
                        <a:t>]</a:t>
                      </a:r>
                      <a:endParaRPr lang="en-US" sz="1600" baseline="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χ</a:t>
                      </a:r>
                      <a:r>
                        <a:rPr lang="en-US" sz="1600" baseline="-25000" dirty="0" err="1" smtClean="0"/>
                        <a:t>B</a:t>
                      </a:r>
                      <a:endParaRPr lang="en-US" sz="1600" baseline="-25000" dirty="0" smtClean="0"/>
                    </a:p>
                    <a:p>
                      <a:pPr algn="ctr"/>
                      <a:r>
                        <a:rPr lang="en-US" sz="1600" baseline="0" dirty="0" smtClean="0"/>
                        <a:t>[</a:t>
                      </a:r>
                      <a:r>
                        <a:rPr lang="en-US" sz="1600" baseline="0" dirty="0" err="1" smtClean="0"/>
                        <a:t>deg</a:t>
                      </a:r>
                      <a:r>
                        <a:rPr lang="en-US" sz="1600" baseline="0" dirty="0" smtClean="0"/>
                        <a:t>]</a:t>
                      </a:r>
                      <a:endParaRPr lang="en-US" sz="1600" baseline="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v</a:t>
                      </a:r>
                      <a:r>
                        <a:rPr lang="en-US" sz="1600" baseline="-25000" dirty="0" err="1" smtClean="0"/>
                        <a:t>th</a:t>
                      </a:r>
                      <a:endParaRPr lang="en-US" sz="1600" baseline="-25000" dirty="0" smtClean="0"/>
                    </a:p>
                    <a:p>
                      <a:pPr algn="ctr"/>
                      <a:r>
                        <a:rPr lang="en-US" sz="1600" dirty="0" smtClean="0"/>
                        <a:t>[km s</a:t>
                      </a:r>
                      <a:r>
                        <a:rPr lang="en-US" sz="1600" baseline="30000" dirty="0" smtClean="0"/>
                        <a:t>-1</a:t>
                      </a:r>
                      <a:r>
                        <a:rPr lang="en-US" sz="1600" baseline="0" dirty="0" smtClean="0"/>
                        <a:t>]</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v</a:t>
                      </a:r>
                      <a:r>
                        <a:rPr lang="en-US" sz="1600" baseline="-25000" dirty="0" err="1" smtClean="0"/>
                        <a:t>II</a:t>
                      </a:r>
                      <a:endParaRPr lang="en-US" sz="1600" baseline="-250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[km s</a:t>
                      </a:r>
                      <a:r>
                        <a:rPr lang="en-US" sz="1600" baseline="30000" dirty="0" smtClean="0"/>
                        <a:t>-1</a:t>
                      </a:r>
                      <a:r>
                        <a:rPr lang="en-US" sz="1600" baseline="0" dirty="0" smtClean="0"/>
                        <a:t>]</a:t>
                      </a:r>
                      <a:endParaRPr lang="en-US" sz="1600" dirty="0" smtClean="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r>
              <a:tr h="179025">
                <a:tc>
                  <a:txBody>
                    <a:bodyPr/>
                    <a:lstStyle/>
                    <a:p>
                      <a:pPr algn="ctr"/>
                      <a:r>
                        <a:rPr lang="en-US" sz="1600" dirty="0" smtClean="0"/>
                        <a:t>a1</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0.83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28</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18</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58</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11</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-1.5</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79025">
                <a:tc>
                  <a:txBody>
                    <a:bodyPr/>
                    <a:lstStyle/>
                    <a:p>
                      <a:pPr algn="ctr"/>
                      <a:r>
                        <a:rPr lang="en-US" sz="1600" dirty="0" smtClean="0"/>
                        <a:t>a2</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0.83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11</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87</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57</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11</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-1.5</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0.05</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79025">
                <a:tc>
                  <a:txBody>
                    <a:bodyPr/>
                    <a:lstStyle/>
                    <a:p>
                      <a:pPr algn="ctr"/>
                      <a:r>
                        <a:rPr lang="en-US" sz="1600" dirty="0" smtClean="0"/>
                        <a:t>a3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0.78</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79</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38</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9</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-0.8</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r>
              <a:tr h="179025">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0.54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179</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94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109</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10.4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r>
                        <a:rPr lang="en-US" sz="1600" dirty="0" smtClean="0"/>
                        <a:t>-2.7</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r>
              <a:tr h="179025">
                <a:tc>
                  <a:txBody>
                    <a:bodyPr/>
                    <a:lstStyle/>
                    <a:p>
                      <a:pPr algn="ctr"/>
                      <a:r>
                        <a:rPr lang="en-US" sz="1600" dirty="0" smtClean="0"/>
                        <a:t>a4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0.78</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57</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36</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9</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-0.5</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0.013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79025">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0.54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93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93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119</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10.4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-4.4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t>0.013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998835790"/>
              </p:ext>
            </p:extLst>
          </p:nvPr>
        </p:nvGraphicFramePr>
        <p:xfrm>
          <a:off x="5033206" y="3455423"/>
          <a:ext cx="569441" cy="327860"/>
        </p:xfrm>
        <a:graphic>
          <a:graphicData uri="http://schemas.openxmlformats.org/presentationml/2006/ole">
            <mc:AlternateContent xmlns:mc="http://schemas.openxmlformats.org/markup-compatibility/2006">
              <mc:Choice xmlns:v="urn:schemas-microsoft-com:vml" Requires="v">
                <p:oleObj spid="_x0000_s1154" name="Equation" r:id="rId5" imgW="419100" imgH="241300" progId="Equation.3">
                  <p:embed/>
                </p:oleObj>
              </mc:Choice>
              <mc:Fallback>
                <p:oleObj name="Equation" r:id="rId5" imgW="419100" imgH="241300" progId="Equation.3">
                  <p:embed/>
                  <p:pic>
                    <p:nvPicPr>
                      <p:cNvPr id="0" name=""/>
                      <p:cNvPicPr/>
                      <p:nvPr/>
                    </p:nvPicPr>
                    <p:blipFill>
                      <a:blip r:embed="rId6"/>
                      <a:stretch>
                        <a:fillRect/>
                      </a:stretch>
                    </p:blipFill>
                    <p:spPr>
                      <a:xfrm>
                        <a:off x="5033206" y="3455423"/>
                        <a:ext cx="569441" cy="327860"/>
                      </a:xfrm>
                      <a:prstGeom prst="rect">
                        <a:avLst/>
                      </a:prstGeom>
                    </p:spPr>
                  </p:pic>
                </p:oleObj>
              </mc:Fallback>
            </mc:AlternateContent>
          </a:graphicData>
        </a:graphic>
      </p:graphicFrame>
    </p:spTree>
    <p:extLst>
      <p:ext uri="{BB962C8B-B14F-4D97-AF65-F5344CB8AC3E}">
        <p14:creationId xmlns:p14="http://schemas.microsoft.com/office/powerpoint/2010/main" val="1841999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48613" y="125439"/>
            <a:ext cx="3119013" cy="661692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14044" y="398429"/>
            <a:ext cx="5048209" cy="2308324"/>
          </a:xfrm>
          <a:prstGeom prst="rect">
            <a:avLst/>
          </a:prstGeom>
          <a:noFill/>
        </p:spPr>
        <p:txBody>
          <a:bodyPr wrap="square" rtlCol="0">
            <a:spAutoFit/>
          </a:bodyPr>
          <a:lstStyle/>
          <a:p>
            <a:r>
              <a:rPr lang="en-US" dirty="0" smtClean="0">
                <a:solidFill>
                  <a:srgbClr val="FF0000"/>
                </a:solidFill>
              </a:rPr>
              <a:t>1: one slab   </a:t>
            </a:r>
          </a:p>
          <a:p>
            <a:endParaRPr lang="en-US" dirty="0">
              <a:solidFill>
                <a:srgbClr val="FF0000"/>
              </a:solidFill>
            </a:endParaRPr>
          </a:p>
          <a:p>
            <a:r>
              <a:rPr lang="en-US" dirty="0" smtClean="0">
                <a:solidFill>
                  <a:srgbClr val="FF0000"/>
                </a:solidFill>
              </a:rPr>
              <a:t>2: o</a:t>
            </a:r>
            <a:r>
              <a:rPr lang="es-ES_tradnl" dirty="0" err="1" smtClean="0">
                <a:solidFill>
                  <a:srgbClr val="FF0000"/>
                </a:solidFill>
              </a:rPr>
              <a:t>ne</a:t>
            </a:r>
            <a:r>
              <a:rPr lang="es-ES_tradnl" dirty="0" smtClean="0">
                <a:solidFill>
                  <a:srgbClr val="FF0000"/>
                </a:solidFill>
              </a:rPr>
              <a:t> </a:t>
            </a:r>
            <a:r>
              <a:rPr lang="es-ES_tradnl" dirty="0" err="1" smtClean="0">
                <a:solidFill>
                  <a:srgbClr val="FF0000"/>
                </a:solidFill>
              </a:rPr>
              <a:t>slab</a:t>
            </a:r>
            <a:r>
              <a:rPr lang="es-ES_tradnl" dirty="0" smtClean="0">
                <a:solidFill>
                  <a:srgbClr val="FF0000"/>
                </a:solidFill>
              </a:rPr>
              <a:t> + ad-hoc </a:t>
            </a:r>
            <a:r>
              <a:rPr lang="es-ES_tradnl" dirty="0" err="1" smtClean="0">
                <a:solidFill>
                  <a:srgbClr val="FF0000"/>
                </a:solidFill>
              </a:rPr>
              <a:t>orientation</a:t>
            </a:r>
            <a:r>
              <a:rPr lang="es-ES_tradnl" dirty="0" smtClean="0">
                <a:solidFill>
                  <a:srgbClr val="FF0000"/>
                </a:solidFill>
              </a:rPr>
              <a:t> of </a:t>
            </a:r>
            <a:r>
              <a:rPr lang="es-ES_tradnl" dirty="0" err="1" smtClean="0">
                <a:solidFill>
                  <a:srgbClr val="FF0000"/>
                </a:solidFill>
              </a:rPr>
              <a:t>the</a:t>
            </a:r>
            <a:r>
              <a:rPr lang="es-ES_tradnl" dirty="0" smtClean="0">
                <a:solidFill>
                  <a:srgbClr val="FF0000"/>
                </a:solidFill>
              </a:rPr>
              <a:t> rad. </a:t>
            </a:r>
            <a:r>
              <a:rPr lang="en-US" dirty="0" smtClean="0">
                <a:solidFill>
                  <a:srgbClr val="FF0000"/>
                </a:solidFill>
              </a:rPr>
              <a:t>F</a:t>
            </a:r>
            <a:r>
              <a:rPr lang="es-ES_tradnl" dirty="0" err="1" smtClean="0">
                <a:solidFill>
                  <a:srgbClr val="FF0000"/>
                </a:solidFill>
              </a:rPr>
              <a:t>ield</a:t>
            </a:r>
            <a:endParaRPr lang="es-ES_tradnl" dirty="0" smtClean="0">
              <a:solidFill>
                <a:srgbClr val="FF0000"/>
              </a:solidFill>
            </a:endParaRPr>
          </a:p>
          <a:p>
            <a:endParaRPr lang="en-US" dirty="0" smtClean="0">
              <a:solidFill>
                <a:srgbClr val="FF0000"/>
              </a:solidFill>
            </a:endParaRPr>
          </a:p>
          <a:p>
            <a:r>
              <a:rPr lang="en-US" dirty="0" smtClean="0">
                <a:solidFill>
                  <a:srgbClr val="3366FF"/>
                </a:solidFill>
              </a:rPr>
              <a:t>3: two slab along LOS</a:t>
            </a:r>
          </a:p>
          <a:p>
            <a:endParaRPr lang="en-US" dirty="0" smtClean="0">
              <a:solidFill>
                <a:srgbClr val="FF0000"/>
              </a:solidFill>
            </a:endParaRPr>
          </a:p>
          <a:p>
            <a:r>
              <a:rPr lang="en-US" dirty="0" smtClean="0">
                <a:solidFill>
                  <a:srgbClr val="3366FF"/>
                </a:solidFill>
              </a:rPr>
              <a:t>4: two slab + ad-hoc orientation of the rad. Field</a:t>
            </a:r>
          </a:p>
          <a:p>
            <a:endParaRPr lang="en-US" dirty="0" smtClean="0">
              <a:solidFill>
                <a:srgbClr val="3366FF"/>
              </a:solidFill>
            </a:endParaRPr>
          </a:p>
        </p:txBody>
      </p:sp>
      <p:sp>
        <p:nvSpPr>
          <p:cNvPr id="7" name="TextBox 6"/>
          <p:cNvSpPr txBox="1"/>
          <p:nvPr/>
        </p:nvSpPr>
        <p:spPr>
          <a:xfrm>
            <a:off x="5941840" y="6325989"/>
            <a:ext cx="921233" cy="369332"/>
          </a:xfrm>
          <a:prstGeom prst="rect">
            <a:avLst/>
          </a:prstGeom>
          <a:noFill/>
        </p:spPr>
        <p:txBody>
          <a:bodyPr wrap="none" rtlCol="0">
            <a:spAutoFit/>
          </a:bodyPr>
          <a:lstStyle/>
          <a:p>
            <a:r>
              <a:rPr lang="en-US" dirty="0" err="1" smtClean="0"/>
              <a:t>Δλ</a:t>
            </a:r>
            <a:r>
              <a:rPr lang="en-US" dirty="0" smtClean="0"/>
              <a:t> [nm]</a:t>
            </a:r>
            <a:endParaRPr lang="en-US" dirty="0"/>
          </a:p>
        </p:txBody>
      </p:sp>
      <p:cxnSp>
        <p:nvCxnSpPr>
          <p:cNvPr id="11" name="Straight Connector 10"/>
          <p:cNvCxnSpPr/>
          <p:nvPr/>
        </p:nvCxnSpPr>
        <p:spPr>
          <a:xfrm>
            <a:off x="1470523" y="601580"/>
            <a:ext cx="668421" cy="1336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66304" y="1168402"/>
            <a:ext cx="668421" cy="13369"/>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78501" y="1703138"/>
            <a:ext cx="668421" cy="13369"/>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939568" y="2243222"/>
            <a:ext cx="668421" cy="13369"/>
          </a:xfrm>
          <a:prstGeom prst="line">
            <a:avLst/>
          </a:prstGeom>
          <a:ln>
            <a:solidFill>
              <a:srgbClr val="3366FF"/>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583545380"/>
              </p:ext>
            </p:extLst>
          </p:nvPr>
        </p:nvGraphicFramePr>
        <p:xfrm>
          <a:off x="227079" y="3304918"/>
          <a:ext cx="5487854" cy="2773680"/>
        </p:xfrm>
        <a:graphic>
          <a:graphicData uri="http://schemas.openxmlformats.org/drawingml/2006/table">
            <a:tbl>
              <a:tblPr firstRow="1" bandRow="1">
                <a:tableStyleId>{2D5ABB26-0587-4C30-8999-92F81FD0307C}</a:tableStyleId>
              </a:tblPr>
              <a:tblGrid>
                <a:gridCol w="637944"/>
                <a:gridCol w="632098"/>
                <a:gridCol w="678067"/>
                <a:gridCol w="643590"/>
                <a:gridCol w="609112"/>
                <a:gridCol w="747025"/>
                <a:gridCol w="770009"/>
                <a:gridCol w="770009"/>
              </a:tblGrid>
              <a:tr h="179025">
                <a:tc>
                  <a:txBody>
                    <a:bodyPr/>
                    <a:lstStyle/>
                    <a:p>
                      <a:pPr algn="ctr"/>
                      <a:r>
                        <a:rPr lang="en-US" sz="1600" dirty="0" smtClean="0"/>
                        <a:t>model</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l-GR" sz="1600" dirty="0" smtClean="0"/>
                        <a:t>τ</a:t>
                      </a:r>
                      <a:r>
                        <a:rPr lang="en-US" sz="1600" baseline="-25000" dirty="0" smtClean="0"/>
                        <a:t>red</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smtClean="0"/>
                        <a:t>B</a:t>
                      </a:r>
                      <a:r>
                        <a:rPr lang="en-US" sz="1600" baseline="0" dirty="0" smtClean="0"/>
                        <a:t> </a:t>
                      </a:r>
                    </a:p>
                    <a:p>
                      <a:pPr algn="ctr"/>
                      <a:r>
                        <a:rPr lang="en-US" sz="1600" baseline="0" dirty="0" smtClean="0"/>
                        <a:t>[G]</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θ</a:t>
                      </a:r>
                      <a:r>
                        <a:rPr lang="en-US" sz="1600" baseline="-25000" dirty="0" err="1" smtClean="0"/>
                        <a:t>B</a:t>
                      </a:r>
                      <a:endParaRPr lang="en-US" sz="1600" baseline="-25000" dirty="0" smtClean="0"/>
                    </a:p>
                    <a:p>
                      <a:pPr algn="ctr"/>
                      <a:r>
                        <a:rPr lang="en-US" sz="1600" baseline="0" dirty="0" smtClean="0"/>
                        <a:t>[</a:t>
                      </a:r>
                      <a:r>
                        <a:rPr lang="en-US" sz="1600" baseline="0" dirty="0" err="1" smtClean="0"/>
                        <a:t>deg</a:t>
                      </a:r>
                      <a:r>
                        <a:rPr lang="en-US" sz="1600" baseline="0" dirty="0" smtClean="0"/>
                        <a:t>]</a:t>
                      </a:r>
                      <a:endParaRPr lang="en-US" sz="1600" baseline="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χ</a:t>
                      </a:r>
                      <a:r>
                        <a:rPr lang="en-US" sz="1600" baseline="-25000" dirty="0" err="1" smtClean="0"/>
                        <a:t>B</a:t>
                      </a:r>
                      <a:endParaRPr lang="en-US" sz="1600" baseline="-25000" dirty="0" smtClean="0"/>
                    </a:p>
                    <a:p>
                      <a:pPr algn="ctr"/>
                      <a:r>
                        <a:rPr lang="en-US" sz="1600" baseline="0" dirty="0" smtClean="0"/>
                        <a:t>[</a:t>
                      </a:r>
                      <a:r>
                        <a:rPr lang="en-US" sz="1600" baseline="0" dirty="0" err="1" smtClean="0"/>
                        <a:t>deg</a:t>
                      </a:r>
                      <a:r>
                        <a:rPr lang="en-US" sz="1600" baseline="0" dirty="0" smtClean="0"/>
                        <a:t>]</a:t>
                      </a:r>
                      <a:endParaRPr lang="en-US" sz="1600" baseline="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v</a:t>
                      </a:r>
                      <a:r>
                        <a:rPr lang="en-US" sz="1600" baseline="-25000" dirty="0" err="1" smtClean="0"/>
                        <a:t>th</a:t>
                      </a:r>
                      <a:endParaRPr lang="en-US" sz="1600" baseline="-25000" dirty="0" smtClean="0"/>
                    </a:p>
                    <a:p>
                      <a:pPr algn="ctr"/>
                      <a:r>
                        <a:rPr lang="en-US" sz="1600" dirty="0" smtClean="0"/>
                        <a:t>[km s</a:t>
                      </a:r>
                      <a:r>
                        <a:rPr lang="en-US" sz="1600" baseline="30000" dirty="0" smtClean="0"/>
                        <a:t>-1</a:t>
                      </a:r>
                      <a:r>
                        <a:rPr lang="en-US" sz="1600" baseline="0" dirty="0" smtClean="0"/>
                        <a:t>]</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v</a:t>
                      </a:r>
                      <a:r>
                        <a:rPr lang="en-US" sz="1600" baseline="-25000" dirty="0" err="1" smtClean="0"/>
                        <a:t>II</a:t>
                      </a:r>
                      <a:endParaRPr lang="en-US" sz="1600" baseline="-250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[km s</a:t>
                      </a:r>
                      <a:r>
                        <a:rPr lang="en-US" sz="1600" baseline="30000" dirty="0" smtClean="0"/>
                        <a:t>-1</a:t>
                      </a:r>
                      <a:r>
                        <a:rPr lang="en-US" sz="1600" baseline="0" dirty="0" smtClean="0"/>
                        <a:t>]</a:t>
                      </a:r>
                      <a:endParaRPr lang="en-US" sz="1600" dirty="0" smtClean="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r>
              <a:tr h="179025">
                <a:tc>
                  <a:txBody>
                    <a:bodyPr/>
                    <a:lstStyle/>
                    <a:p>
                      <a:pPr algn="ctr"/>
                      <a:r>
                        <a:rPr lang="en-US" sz="1600" dirty="0" smtClean="0"/>
                        <a:t>b1</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1.5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7</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92</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46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11.5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-1.5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79025">
                <a:tc>
                  <a:txBody>
                    <a:bodyPr/>
                    <a:lstStyle/>
                    <a:p>
                      <a:pPr algn="ctr"/>
                      <a:r>
                        <a:rPr lang="en-US" sz="1600" dirty="0" smtClean="0"/>
                        <a:t>b2</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1.5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92</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46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11.5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-1.5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0.01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79025">
                <a:tc>
                  <a:txBody>
                    <a:bodyPr/>
                    <a:lstStyle/>
                    <a:p>
                      <a:pPr algn="ctr"/>
                      <a:r>
                        <a:rPr lang="en-US" sz="1600" dirty="0" smtClean="0"/>
                        <a:t>b3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38</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41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7</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8.4</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0.3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79025">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0.7</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60</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88</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131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10.3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-4.7</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79025">
                <a:tc>
                  <a:txBody>
                    <a:bodyPr/>
                    <a:lstStyle/>
                    <a:p>
                      <a:pPr algn="ctr"/>
                      <a:r>
                        <a:rPr lang="en-US" sz="1600" dirty="0" smtClean="0"/>
                        <a:t>b4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0.9</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35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41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9.2</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0.3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0.006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r>
              <a:tr h="179025">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0.6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71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88</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130</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11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-4.8</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0.006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r>
            </a:tbl>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791536688"/>
              </p:ext>
            </p:extLst>
          </p:nvPr>
        </p:nvGraphicFramePr>
        <p:xfrm>
          <a:off x="5033206" y="3455423"/>
          <a:ext cx="569441" cy="327860"/>
        </p:xfrm>
        <a:graphic>
          <a:graphicData uri="http://schemas.openxmlformats.org/presentationml/2006/ole">
            <mc:AlternateContent xmlns:mc="http://schemas.openxmlformats.org/markup-compatibility/2006">
              <mc:Choice xmlns:v="urn:schemas-microsoft-com:vml" Requires="v">
                <p:oleObj spid="_x0000_s2175" name="Equation" r:id="rId4" imgW="419100" imgH="241300" progId="Equation.3">
                  <p:embed/>
                </p:oleObj>
              </mc:Choice>
              <mc:Fallback>
                <p:oleObj name="Equation" r:id="rId4" imgW="419100" imgH="241300" progId="Equation.3">
                  <p:embed/>
                  <p:pic>
                    <p:nvPicPr>
                      <p:cNvPr id="0" name=""/>
                      <p:cNvPicPr/>
                      <p:nvPr/>
                    </p:nvPicPr>
                    <p:blipFill>
                      <a:blip r:embed="rId5"/>
                      <a:stretch>
                        <a:fillRect/>
                      </a:stretch>
                    </p:blipFill>
                    <p:spPr>
                      <a:xfrm>
                        <a:off x="5033206" y="3455423"/>
                        <a:ext cx="569441" cy="327860"/>
                      </a:xfrm>
                      <a:prstGeom prst="rect">
                        <a:avLst/>
                      </a:prstGeom>
                    </p:spPr>
                  </p:pic>
                </p:oleObj>
              </mc:Fallback>
            </mc:AlternateContent>
          </a:graphicData>
        </a:graphic>
      </p:graphicFrame>
      <p:pic>
        <p:nvPicPr>
          <p:cNvPr id="3" name="Picture 2" descr="inversiones_2.eps"/>
          <p:cNvPicPr>
            <a:picLocks noChangeAspect="1"/>
          </p:cNvPicPr>
          <p:nvPr/>
        </p:nvPicPr>
        <p:blipFill rotWithShape="1">
          <a:blip r:embed="rId6">
            <a:extLst>
              <a:ext uri="{28A0092B-C50C-407E-A947-70E740481C1C}">
                <a14:useLocalDpi xmlns:a14="http://schemas.microsoft.com/office/drawing/2010/main" val="0"/>
              </a:ext>
            </a:extLst>
          </a:blip>
          <a:srcRect l="56207" b="7758"/>
          <a:stretch/>
        </p:blipFill>
        <p:spPr>
          <a:xfrm>
            <a:off x="6416841" y="80208"/>
            <a:ext cx="2403731" cy="6325989"/>
          </a:xfrm>
          <a:prstGeom prst="rect">
            <a:avLst/>
          </a:prstGeom>
        </p:spPr>
      </p:pic>
      <p:pic>
        <p:nvPicPr>
          <p:cNvPr id="16" name="Picture 15" descr="inversiones_1.eps"/>
          <p:cNvPicPr>
            <a:picLocks noChangeAspect="1"/>
          </p:cNvPicPr>
          <p:nvPr/>
        </p:nvPicPr>
        <p:blipFill rotWithShape="1">
          <a:blip r:embed="rId7">
            <a:extLst>
              <a:ext uri="{28A0092B-C50C-407E-A947-70E740481C1C}">
                <a14:useLocalDpi xmlns:a14="http://schemas.microsoft.com/office/drawing/2010/main" val="0"/>
              </a:ext>
            </a:extLst>
          </a:blip>
          <a:srcRect l="4680" r="86916"/>
          <a:stretch/>
        </p:blipFill>
        <p:spPr>
          <a:xfrm>
            <a:off x="5848613" y="125439"/>
            <a:ext cx="461273" cy="6858000"/>
          </a:xfrm>
          <a:prstGeom prst="rect">
            <a:avLst/>
          </a:prstGeom>
        </p:spPr>
      </p:pic>
    </p:spTree>
    <p:extLst>
      <p:ext uri="{BB962C8B-B14F-4D97-AF65-F5344CB8AC3E}">
        <p14:creationId xmlns:p14="http://schemas.microsoft.com/office/powerpoint/2010/main" val="797830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48613" y="125439"/>
            <a:ext cx="3119013" cy="661692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14044" y="398429"/>
            <a:ext cx="5048209" cy="2308324"/>
          </a:xfrm>
          <a:prstGeom prst="rect">
            <a:avLst/>
          </a:prstGeom>
          <a:noFill/>
        </p:spPr>
        <p:txBody>
          <a:bodyPr wrap="square" rtlCol="0">
            <a:spAutoFit/>
          </a:bodyPr>
          <a:lstStyle/>
          <a:p>
            <a:r>
              <a:rPr lang="en-US" dirty="0" smtClean="0">
                <a:solidFill>
                  <a:srgbClr val="FF0000"/>
                </a:solidFill>
              </a:rPr>
              <a:t>1: one slab   </a:t>
            </a:r>
          </a:p>
          <a:p>
            <a:endParaRPr lang="en-US" dirty="0">
              <a:solidFill>
                <a:srgbClr val="FF0000"/>
              </a:solidFill>
            </a:endParaRPr>
          </a:p>
          <a:p>
            <a:r>
              <a:rPr lang="en-US" dirty="0" smtClean="0">
                <a:solidFill>
                  <a:srgbClr val="FF0000"/>
                </a:solidFill>
              </a:rPr>
              <a:t>2: o</a:t>
            </a:r>
            <a:r>
              <a:rPr lang="es-ES_tradnl" dirty="0" err="1" smtClean="0">
                <a:solidFill>
                  <a:srgbClr val="FF0000"/>
                </a:solidFill>
              </a:rPr>
              <a:t>ne</a:t>
            </a:r>
            <a:r>
              <a:rPr lang="es-ES_tradnl" dirty="0" smtClean="0">
                <a:solidFill>
                  <a:srgbClr val="FF0000"/>
                </a:solidFill>
              </a:rPr>
              <a:t> </a:t>
            </a:r>
            <a:r>
              <a:rPr lang="es-ES_tradnl" dirty="0" err="1" smtClean="0">
                <a:solidFill>
                  <a:srgbClr val="FF0000"/>
                </a:solidFill>
              </a:rPr>
              <a:t>slab</a:t>
            </a:r>
            <a:r>
              <a:rPr lang="es-ES_tradnl" dirty="0" smtClean="0">
                <a:solidFill>
                  <a:srgbClr val="FF0000"/>
                </a:solidFill>
              </a:rPr>
              <a:t> + ad-hoc </a:t>
            </a:r>
            <a:r>
              <a:rPr lang="es-ES_tradnl" dirty="0" err="1" smtClean="0">
                <a:solidFill>
                  <a:srgbClr val="FF0000"/>
                </a:solidFill>
              </a:rPr>
              <a:t>orientation</a:t>
            </a:r>
            <a:r>
              <a:rPr lang="es-ES_tradnl" dirty="0" smtClean="0">
                <a:solidFill>
                  <a:srgbClr val="FF0000"/>
                </a:solidFill>
              </a:rPr>
              <a:t> of </a:t>
            </a:r>
            <a:r>
              <a:rPr lang="es-ES_tradnl" dirty="0" err="1" smtClean="0">
                <a:solidFill>
                  <a:srgbClr val="FF0000"/>
                </a:solidFill>
              </a:rPr>
              <a:t>the</a:t>
            </a:r>
            <a:r>
              <a:rPr lang="es-ES_tradnl" dirty="0" smtClean="0">
                <a:solidFill>
                  <a:srgbClr val="FF0000"/>
                </a:solidFill>
              </a:rPr>
              <a:t> rad. </a:t>
            </a:r>
            <a:r>
              <a:rPr lang="en-US" dirty="0" smtClean="0">
                <a:solidFill>
                  <a:srgbClr val="FF0000"/>
                </a:solidFill>
              </a:rPr>
              <a:t>F</a:t>
            </a:r>
            <a:r>
              <a:rPr lang="es-ES_tradnl" dirty="0" err="1" smtClean="0">
                <a:solidFill>
                  <a:srgbClr val="FF0000"/>
                </a:solidFill>
              </a:rPr>
              <a:t>ield</a:t>
            </a:r>
            <a:endParaRPr lang="es-ES_tradnl" dirty="0" smtClean="0">
              <a:solidFill>
                <a:srgbClr val="FF0000"/>
              </a:solidFill>
            </a:endParaRPr>
          </a:p>
          <a:p>
            <a:endParaRPr lang="en-US" dirty="0" smtClean="0">
              <a:solidFill>
                <a:srgbClr val="FF0000"/>
              </a:solidFill>
            </a:endParaRPr>
          </a:p>
          <a:p>
            <a:r>
              <a:rPr lang="en-US" dirty="0" smtClean="0">
                <a:solidFill>
                  <a:srgbClr val="3366FF"/>
                </a:solidFill>
              </a:rPr>
              <a:t>3: two slab along LOS</a:t>
            </a:r>
          </a:p>
          <a:p>
            <a:endParaRPr lang="en-US" dirty="0" smtClean="0">
              <a:solidFill>
                <a:srgbClr val="FF0000"/>
              </a:solidFill>
            </a:endParaRPr>
          </a:p>
          <a:p>
            <a:r>
              <a:rPr lang="en-US" dirty="0" smtClean="0">
                <a:solidFill>
                  <a:srgbClr val="3366FF"/>
                </a:solidFill>
              </a:rPr>
              <a:t>4: two slab + ad-hoc orientation of the rad. Field</a:t>
            </a:r>
          </a:p>
          <a:p>
            <a:endParaRPr lang="en-US" dirty="0" smtClean="0">
              <a:solidFill>
                <a:srgbClr val="3366FF"/>
              </a:solidFill>
            </a:endParaRPr>
          </a:p>
        </p:txBody>
      </p:sp>
      <p:sp>
        <p:nvSpPr>
          <p:cNvPr id="7" name="TextBox 6"/>
          <p:cNvSpPr txBox="1"/>
          <p:nvPr/>
        </p:nvSpPr>
        <p:spPr>
          <a:xfrm>
            <a:off x="5941840" y="6325989"/>
            <a:ext cx="921233" cy="369332"/>
          </a:xfrm>
          <a:prstGeom prst="rect">
            <a:avLst/>
          </a:prstGeom>
          <a:noFill/>
        </p:spPr>
        <p:txBody>
          <a:bodyPr wrap="none" rtlCol="0">
            <a:spAutoFit/>
          </a:bodyPr>
          <a:lstStyle/>
          <a:p>
            <a:r>
              <a:rPr lang="en-US" dirty="0" err="1" smtClean="0"/>
              <a:t>Δλ</a:t>
            </a:r>
            <a:r>
              <a:rPr lang="en-US" dirty="0" smtClean="0"/>
              <a:t> [nm]</a:t>
            </a:r>
            <a:endParaRPr lang="en-US" dirty="0"/>
          </a:p>
        </p:txBody>
      </p:sp>
      <p:cxnSp>
        <p:nvCxnSpPr>
          <p:cNvPr id="11" name="Straight Connector 10"/>
          <p:cNvCxnSpPr/>
          <p:nvPr/>
        </p:nvCxnSpPr>
        <p:spPr>
          <a:xfrm>
            <a:off x="1470523" y="601580"/>
            <a:ext cx="668421" cy="1336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66304" y="1168402"/>
            <a:ext cx="668421" cy="13369"/>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78501" y="1703138"/>
            <a:ext cx="668421" cy="13369"/>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939568" y="2243222"/>
            <a:ext cx="668421" cy="13369"/>
          </a:xfrm>
          <a:prstGeom prst="line">
            <a:avLst/>
          </a:prstGeom>
          <a:ln>
            <a:solidFill>
              <a:srgbClr val="3366FF"/>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505452432"/>
              </p:ext>
            </p:extLst>
          </p:nvPr>
        </p:nvGraphicFramePr>
        <p:xfrm>
          <a:off x="227079" y="3304918"/>
          <a:ext cx="5487854" cy="2773680"/>
        </p:xfrm>
        <a:graphic>
          <a:graphicData uri="http://schemas.openxmlformats.org/drawingml/2006/table">
            <a:tbl>
              <a:tblPr firstRow="1" bandRow="1">
                <a:tableStyleId>{2D5ABB26-0587-4C30-8999-92F81FD0307C}</a:tableStyleId>
              </a:tblPr>
              <a:tblGrid>
                <a:gridCol w="637944"/>
                <a:gridCol w="632098"/>
                <a:gridCol w="678067"/>
                <a:gridCol w="643590"/>
                <a:gridCol w="609112"/>
                <a:gridCol w="747025"/>
                <a:gridCol w="770009"/>
                <a:gridCol w="770009"/>
              </a:tblGrid>
              <a:tr h="179025">
                <a:tc>
                  <a:txBody>
                    <a:bodyPr/>
                    <a:lstStyle/>
                    <a:p>
                      <a:pPr algn="ctr"/>
                      <a:r>
                        <a:rPr lang="en-US" sz="1600" dirty="0" smtClean="0"/>
                        <a:t>model</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l-GR" sz="1600" dirty="0" smtClean="0"/>
                        <a:t>τ</a:t>
                      </a:r>
                      <a:r>
                        <a:rPr lang="en-US" sz="1600" baseline="-25000" dirty="0" smtClean="0"/>
                        <a:t>red</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smtClean="0"/>
                        <a:t>B</a:t>
                      </a:r>
                      <a:r>
                        <a:rPr lang="en-US" sz="1600" baseline="0" dirty="0" smtClean="0"/>
                        <a:t> </a:t>
                      </a:r>
                    </a:p>
                    <a:p>
                      <a:pPr algn="ctr"/>
                      <a:r>
                        <a:rPr lang="en-US" sz="1600" baseline="0" dirty="0" smtClean="0"/>
                        <a:t>[G]</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θ</a:t>
                      </a:r>
                      <a:r>
                        <a:rPr lang="en-US" sz="1600" baseline="-25000" dirty="0" err="1" smtClean="0"/>
                        <a:t>B</a:t>
                      </a:r>
                      <a:endParaRPr lang="en-US" sz="1600" baseline="-25000" dirty="0" smtClean="0"/>
                    </a:p>
                    <a:p>
                      <a:pPr algn="ctr"/>
                      <a:r>
                        <a:rPr lang="en-US" sz="1600" baseline="0" dirty="0" smtClean="0"/>
                        <a:t>[</a:t>
                      </a:r>
                      <a:r>
                        <a:rPr lang="en-US" sz="1600" baseline="0" dirty="0" err="1" smtClean="0"/>
                        <a:t>deg</a:t>
                      </a:r>
                      <a:r>
                        <a:rPr lang="en-US" sz="1600" baseline="0" dirty="0" smtClean="0"/>
                        <a:t>]</a:t>
                      </a:r>
                      <a:endParaRPr lang="en-US" sz="1600" baseline="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χ</a:t>
                      </a:r>
                      <a:r>
                        <a:rPr lang="en-US" sz="1600" baseline="-25000" dirty="0" err="1" smtClean="0"/>
                        <a:t>B</a:t>
                      </a:r>
                      <a:endParaRPr lang="en-US" sz="1600" baseline="-25000" dirty="0" smtClean="0"/>
                    </a:p>
                    <a:p>
                      <a:pPr algn="ctr"/>
                      <a:r>
                        <a:rPr lang="en-US" sz="1600" baseline="0" dirty="0" smtClean="0"/>
                        <a:t>[</a:t>
                      </a:r>
                      <a:r>
                        <a:rPr lang="en-US" sz="1600" baseline="0" dirty="0" err="1" smtClean="0"/>
                        <a:t>deg</a:t>
                      </a:r>
                      <a:r>
                        <a:rPr lang="en-US" sz="1600" baseline="0" dirty="0" smtClean="0"/>
                        <a:t>]</a:t>
                      </a:r>
                      <a:endParaRPr lang="en-US" sz="1600" baseline="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v</a:t>
                      </a:r>
                      <a:r>
                        <a:rPr lang="en-US" sz="1600" baseline="-25000" dirty="0" err="1" smtClean="0"/>
                        <a:t>th</a:t>
                      </a:r>
                      <a:endParaRPr lang="en-US" sz="1600" baseline="-25000" dirty="0" smtClean="0"/>
                    </a:p>
                    <a:p>
                      <a:pPr algn="ctr"/>
                      <a:r>
                        <a:rPr lang="en-US" sz="1600" dirty="0" smtClean="0"/>
                        <a:t>[km s</a:t>
                      </a:r>
                      <a:r>
                        <a:rPr lang="en-US" sz="1600" baseline="30000" dirty="0" smtClean="0"/>
                        <a:t>-1</a:t>
                      </a:r>
                      <a:r>
                        <a:rPr lang="en-US" sz="1600" baseline="0" dirty="0" smtClean="0"/>
                        <a:t>]</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r>
                        <a:rPr lang="en-US" sz="1600" dirty="0" err="1" smtClean="0"/>
                        <a:t>v</a:t>
                      </a:r>
                      <a:r>
                        <a:rPr lang="en-US" sz="1600" baseline="-25000" dirty="0" err="1" smtClean="0"/>
                        <a:t>II</a:t>
                      </a:r>
                      <a:endParaRPr lang="en-US" sz="1600" baseline="-250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[km s</a:t>
                      </a:r>
                      <a:r>
                        <a:rPr lang="en-US" sz="1600" baseline="30000" dirty="0" smtClean="0"/>
                        <a:t>-1</a:t>
                      </a:r>
                      <a:r>
                        <a:rPr lang="en-US" sz="1600" baseline="0" dirty="0" smtClean="0"/>
                        <a:t>]</a:t>
                      </a:r>
                      <a:endParaRPr lang="en-US" sz="1600" dirty="0" smtClean="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EECE1"/>
                    </a:solidFill>
                  </a:tcPr>
                </a:tc>
              </a:tr>
              <a:tr h="179025">
                <a:tc>
                  <a:txBody>
                    <a:bodyPr/>
                    <a:lstStyle/>
                    <a:p>
                      <a:pPr algn="ctr"/>
                      <a:r>
                        <a:rPr lang="en-US" sz="1600" dirty="0" smtClean="0"/>
                        <a:t>c1</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19</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40</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10.5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-0.6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79025">
                <a:tc>
                  <a:txBody>
                    <a:bodyPr/>
                    <a:lstStyle/>
                    <a:p>
                      <a:pPr algn="ctr"/>
                      <a:r>
                        <a:rPr lang="en-US" sz="1600" dirty="0" smtClean="0"/>
                        <a:t>c2</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21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40</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10.9</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-0.6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dirty="0" smtClean="0"/>
                        <a:t>-0.004</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79025">
                <a:tc>
                  <a:txBody>
                    <a:bodyPr/>
                    <a:lstStyle/>
                    <a:p>
                      <a:pPr algn="ctr"/>
                      <a:r>
                        <a:rPr lang="en-US" sz="1600" dirty="0" smtClean="0"/>
                        <a:t>c3</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1.7</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29</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93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85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10</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-0.1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79025">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1.3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23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86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31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12.3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-0.1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79025">
                <a:tc>
                  <a:txBody>
                    <a:bodyPr/>
                    <a:lstStyle/>
                    <a:p>
                      <a:pPr algn="ctr"/>
                      <a:r>
                        <a:rPr lang="en-US" sz="1600" dirty="0" smtClean="0"/>
                        <a:t>c4</a:t>
                      </a: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1.4</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75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14</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25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10.1</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-0.7</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-0.006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r>
              <a:tr h="179025">
                <a:tc>
                  <a:txBody>
                    <a:bodyPr/>
                    <a:lstStyle/>
                    <a:p>
                      <a:pPr algn="ctr"/>
                      <a:endParaRPr lang="en-US" sz="1600"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1.2</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22</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65</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30</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13.3</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-0.6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c>
                  <a:txBody>
                    <a:bodyPr/>
                    <a:lstStyle/>
                    <a:p>
                      <a:r>
                        <a:rPr lang="en-US" dirty="0" smtClean="0"/>
                        <a:t>-0.006</a:t>
                      </a:r>
                      <a:endParaRPr lang="en-US" dirty="0"/>
                    </a:p>
                  </a:txBody>
                  <a:tcPr marL="45720" marR="457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66"/>
                    </a:solidFill>
                  </a:tcPr>
                </a:tc>
              </a:tr>
            </a:tbl>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5567626"/>
              </p:ext>
            </p:extLst>
          </p:nvPr>
        </p:nvGraphicFramePr>
        <p:xfrm>
          <a:off x="5033206" y="3455423"/>
          <a:ext cx="569441" cy="327860"/>
        </p:xfrm>
        <a:graphic>
          <a:graphicData uri="http://schemas.openxmlformats.org/presentationml/2006/ole">
            <mc:AlternateContent xmlns:mc="http://schemas.openxmlformats.org/markup-compatibility/2006">
              <mc:Choice xmlns:v="urn:schemas-microsoft-com:vml" Requires="v">
                <p:oleObj spid="_x0000_s3198" name="Equation" r:id="rId4" imgW="419100" imgH="241300" progId="Equation.3">
                  <p:embed/>
                </p:oleObj>
              </mc:Choice>
              <mc:Fallback>
                <p:oleObj name="Equation" r:id="rId4" imgW="419100" imgH="241300" progId="Equation.3">
                  <p:embed/>
                  <p:pic>
                    <p:nvPicPr>
                      <p:cNvPr id="0" name=""/>
                      <p:cNvPicPr/>
                      <p:nvPr/>
                    </p:nvPicPr>
                    <p:blipFill>
                      <a:blip r:embed="rId5"/>
                      <a:stretch>
                        <a:fillRect/>
                      </a:stretch>
                    </p:blipFill>
                    <p:spPr>
                      <a:xfrm>
                        <a:off x="5033206" y="3455423"/>
                        <a:ext cx="569441" cy="327860"/>
                      </a:xfrm>
                      <a:prstGeom prst="rect">
                        <a:avLst/>
                      </a:prstGeom>
                    </p:spPr>
                  </p:pic>
                </p:oleObj>
              </mc:Fallback>
            </mc:AlternateContent>
          </a:graphicData>
        </a:graphic>
      </p:graphicFrame>
      <p:pic>
        <p:nvPicPr>
          <p:cNvPr id="4" name="Picture 3" descr="inversiones_1.eps"/>
          <p:cNvPicPr>
            <a:picLocks noChangeAspect="1"/>
          </p:cNvPicPr>
          <p:nvPr/>
        </p:nvPicPr>
        <p:blipFill rotWithShape="1">
          <a:blip r:embed="rId6">
            <a:extLst>
              <a:ext uri="{28A0092B-C50C-407E-A947-70E740481C1C}">
                <a14:useLocalDpi xmlns:a14="http://schemas.microsoft.com/office/drawing/2010/main" val="0"/>
              </a:ext>
            </a:extLst>
          </a:blip>
          <a:srcRect r="43094" b="7758"/>
          <a:stretch/>
        </p:blipFill>
        <p:spPr>
          <a:xfrm>
            <a:off x="5562543" y="125439"/>
            <a:ext cx="3123468" cy="6325989"/>
          </a:xfrm>
          <a:prstGeom prst="rect">
            <a:avLst/>
          </a:prstGeom>
        </p:spPr>
      </p:pic>
    </p:spTree>
    <p:extLst>
      <p:ext uri="{BB962C8B-B14F-4D97-AF65-F5344CB8AC3E}">
        <p14:creationId xmlns:p14="http://schemas.microsoft.com/office/powerpoint/2010/main" val="2209634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9811" y="427803"/>
            <a:ext cx="6767122" cy="400110"/>
          </a:xfrm>
          <a:prstGeom prst="rect">
            <a:avLst/>
          </a:prstGeom>
          <a:solidFill>
            <a:schemeClr val="bg1"/>
          </a:solidFill>
        </p:spPr>
        <p:txBody>
          <a:bodyPr wrap="none" rtlCol="0">
            <a:spAutoFit/>
          </a:bodyPr>
          <a:lstStyle/>
          <a:p>
            <a:r>
              <a:rPr lang="en-US" sz="2000" b="1" dirty="0" smtClean="0">
                <a:solidFill>
                  <a:srgbClr val="FF6600"/>
                </a:solidFill>
              </a:rPr>
              <a:t>how to generate atomic orientation in the He 1083.0 nm line?</a:t>
            </a:r>
            <a:endParaRPr lang="en-US" sz="2000" b="1" dirty="0">
              <a:solidFill>
                <a:srgbClr val="FF6600"/>
              </a:solidFill>
            </a:endParaRPr>
          </a:p>
        </p:txBody>
      </p:sp>
      <p:sp>
        <p:nvSpPr>
          <p:cNvPr id="4" name="TextBox 3"/>
          <p:cNvSpPr txBox="1"/>
          <p:nvPr/>
        </p:nvSpPr>
        <p:spPr>
          <a:xfrm>
            <a:off x="628317" y="1457182"/>
            <a:ext cx="2967789" cy="2308324"/>
          </a:xfrm>
          <a:prstGeom prst="rect">
            <a:avLst/>
          </a:prstGeom>
          <a:noFill/>
        </p:spPr>
        <p:txBody>
          <a:bodyPr wrap="square" rtlCol="0">
            <a:spAutoFit/>
          </a:bodyPr>
          <a:lstStyle/>
          <a:p>
            <a:r>
              <a:rPr lang="en-US" dirty="0" smtClean="0"/>
              <a:t>alignment to orientation transfer mechanism by electric fields</a:t>
            </a:r>
          </a:p>
          <a:p>
            <a:r>
              <a:rPr lang="en-US" dirty="0" smtClean="0"/>
              <a:t>[</a:t>
            </a:r>
            <a:r>
              <a:rPr lang="en-US" dirty="0" err="1" smtClean="0"/>
              <a:t>López</a:t>
            </a:r>
            <a:r>
              <a:rPr lang="en-US" dirty="0" smtClean="0"/>
              <a:t> </a:t>
            </a:r>
            <a:r>
              <a:rPr lang="en-US" dirty="0" err="1" smtClean="0"/>
              <a:t>Ariste</a:t>
            </a:r>
            <a:r>
              <a:rPr lang="en-US" dirty="0" smtClean="0"/>
              <a:t> et al. 2005]</a:t>
            </a:r>
          </a:p>
          <a:p>
            <a:endParaRPr lang="en-US" dirty="0"/>
          </a:p>
          <a:p>
            <a:endParaRPr lang="en-US" dirty="0" smtClean="0"/>
          </a:p>
          <a:p>
            <a:endParaRPr lang="en-US" dirty="0"/>
          </a:p>
          <a:p>
            <a:r>
              <a:rPr lang="en-US" dirty="0" smtClean="0"/>
              <a:t>[atom non </a:t>
            </a:r>
            <a:r>
              <a:rPr lang="en-US" dirty="0" err="1" smtClean="0"/>
              <a:t>hydrogenic</a:t>
            </a:r>
            <a:r>
              <a:rPr lang="en-US" dirty="0" smtClean="0"/>
              <a:t>]</a:t>
            </a:r>
            <a:endParaRPr lang="en-US" dirty="0"/>
          </a:p>
        </p:txBody>
      </p:sp>
      <p:sp>
        <p:nvSpPr>
          <p:cNvPr id="5" name="TextBox 4"/>
          <p:cNvSpPr txBox="1"/>
          <p:nvPr/>
        </p:nvSpPr>
        <p:spPr>
          <a:xfrm>
            <a:off x="708529" y="2825756"/>
            <a:ext cx="2339472" cy="369332"/>
          </a:xfrm>
          <a:prstGeom prst="rect">
            <a:avLst/>
          </a:prstGeom>
          <a:solidFill>
            <a:srgbClr val="EEECE1"/>
          </a:solidFill>
        </p:spPr>
        <p:txBody>
          <a:bodyPr wrap="square" rtlCol="0">
            <a:spAutoFit/>
          </a:bodyPr>
          <a:lstStyle/>
          <a:p>
            <a:pPr algn="ctr"/>
            <a:r>
              <a:rPr lang="en-US" b="1" dirty="0" smtClean="0"/>
              <a:t>VERY UNLIKELY</a:t>
            </a:r>
            <a:endParaRPr lang="en-US" b="1" dirty="0"/>
          </a:p>
        </p:txBody>
      </p:sp>
      <p:sp>
        <p:nvSpPr>
          <p:cNvPr id="6" name="TextBox 5"/>
          <p:cNvSpPr txBox="1"/>
          <p:nvPr/>
        </p:nvSpPr>
        <p:spPr>
          <a:xfrm>
            <a:off x="4652209" y="1457182"/>
            <a:ext cx="3858260" cy="369332"/>
          </a:xfrm>
          <a:prstGeom prst="rect">
            <a:avLst/>
          </a:prstGeom>
          <a:noFill/>
        </p:spPr>
        <p:txBody>
          <a:bodyPr wrap="none" rtlCol="0">
            <a:spAutoFit/>
          </a:bodyPr>
          <a:lstStyle/>
          <a:p>
            <a:r>
              <a:rPr lang="en-US" dirty="0" smtClean="0"/>
              <a:t>differential excitation of </a:t>
            </a:r>
            <a:r>
              <a:rPr lang="en-US" dirty="0" err="1" smtClean="0"/>
              <a:t>σ</a:t>
            </a:r>
            <a:r>
              <a:rPr lang="en-US" dirty="0" smtClean="0"/>
              <a:t> components</a:t>
            </a:r>
            <a:endParaRPr lang="en-US" dirty="0"/>
          </a:p>
        </p:txBody>
      </p:sp>
      <p:cxnSp>
        <p:nvCxnSpPr>
          <p:cNvPr id="8" name="Straight Arrow Connector 7"/>
          <p:cNvCxnSpPr>
            <a:stCxn id="3" idx="2"/>
            <a:endCxn id="4" idx="0"/>
          </p:cNvCxnSpPr>
          <p:nvPr/>
        </p:nvCxnSpPr>
        <p:spPr>
          <a:xfrm flipH="1">
            <a:off x="2112212" y="827913"/>
            <a:ext cx="2461160" cy="629269"/>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3" idx="2"/>
            <a:endCxn id="6" idx="0"/>
          </p:cNvCxnSpPr>
          <p:nvPr/>
        </p:nvCxnSpPr>
        <p:spPr>
          <a:xfrm>
            <a:off x="4573372" y="827913"/>
            <a:ext cx="2007967" cy="629269"/>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043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7595" y="3959241"/>
            <a:ext cx="3523666" cy="252444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89811" y="427803"/>
            <a:ext cx="6767122" cy="400110"/>
          </a:xfrm>
          <a:prstGeom prst="rect">
            <a:avLst/>
          </a:prstGeom>
          <a:solidFill>
            <a:schemeClr val="bg1"/>
          </a:solidFill>
        </p:spPr>
        <p:txBody>
          <a:bodyPr wrap="none" rtlCol="0">
            <a:spAutoFit/>
          </a:bodyPr>
          <a:lstStyle/>
          <a:p>
            <a:r>
              <a:rPr lang="en-US" sz="2000" b="1" dirty="0" smtClean="0">
                <a:solidFill>
                  <a:srgbClr val="FF6600"/>
                </a:solidFill>
              </a:rPr>
              <a:t>how to generate atomic orientation in the He 1083.0 nm line?</a:t>
            </a:r>
            <a:endParaRPr lang="en-US" sz="2000" b="1" dirty="0">
              <a:solidFill>
                <a:srgbClr val="FF6600"/>
              </a:solidFill>
            </a:endParaRPr>
          </a:p>
        </p:txBody>
      </p:sp>
      <p:sp>
        <p:nvSpPr>
          <p:cNvPr id="4" name="TextBox 3"/>
          <p:cNvSpPr txBox="1"/>
          <p:nvPr/>
        </p:nvSpPr>
        <p:spPr>
          <a:xfrm>
            <a:off x="628317" y="1457182"/>
            <a:ext cx="2967789" cy="2308324"/>
          </a:xfrm>
          <a:prstGeom prst="rect">
            <a:avLst/>
          </a:prstGeom>
          <a:noFill/>
        </p:spPr>
        <p:txBody>
          <a:bodyPr wrap="square" rtlCol="0">
            <a:spAutoFit/>
          </a:bodyPr>
          <a:lstStyle/>
          <a:p>
            <a:r>
              <a:rPr lang="en-US" dirty="0" smtClean="0"/>
              <a:t>alignment to orientation transfer mechanism by electric fields</a:t>
            </a:r>
          </a:p>
          <a:p>
            <a:r>
              <a:rPr lang="en-US" dirty="0" smtClean="0"/>
              <a:t>[</a:t>
            </a:r>
            <a:r>
              <a:rPr lang="en-US" dirty="0" err="1" smtClean="0"/>
              <a:t>López</a:t>
            </a:r>
            <a:r>
              <a:rPr lang="en-US" dirty="0" smtClean="0"/>
              <a:t> </a:t>
            </a:r>
            <a:r>
              <a:rPr lang="en-US" dirty="0" err="1" smtClean="0"/>
              <a:t>Ariste</a:t>
            </a:r>
            <a:r>
              <a:rPr lang="en-US" dirty="0" smtClean="0"/>
              <a:t> et al. 2005]</a:t>
            </a:r>
          </a:p>
          <a:p>
            <a:endParaRPr lang="en-US" dirty="0"/>
          </a:p>
          <a:p>
            <a:endParaRPr lang="en-US" dirty="0" smtClean="0"/>
          </a:p>
          <a:p>
            <a:endParaRPr lang="en-US" dirty="0"/>
          </a:p>
          <a:p>
            <a:r>
              <a:rPr lang="en-US" dirty="0" smtClean="0"/>
              <a:t>[atom non </a:t>
            </a:r>
            <a:r>
              <a:rPr lang="en-US" dirty="0" err="1" smtClean="0"/>
              <a:t>hydrogenic</a:t>
            </a:r>
            <a:r>
              <a:rPr lang="en-US" dirty="0" smtClean="0"/>
              <a:t>]</a:t>
            </a:r>
            <a:endParaRPr lang="en-US" dirty="0"/>
          </a:p>
        </p:txBody>
      </p:sp>
      <p:sp>
        <p:nvSpPr>
          <p:cNvPr id="5" name="TextBox 4"/>
          <p:cNvSpPr txBox="1"/>
          <p:nvPr/>
        </p:nvSpPr>
        <p:spPr>
          <a:xfrm>
            <a:off x="708529" y="2825756"/>
            <a:ext cx="2339472" cy="369332"/>
          </a:xfrm>
          <a:prstGeom prst="rect">
            <a:avLst/>
          </a:prstGeom>
          <a:solidFill>
            <a:srgbClr val="EEECE1"/>
          </a:solidFill>
        </p:spPr>
        <p:txBody>
          <a:bodyPr wrap="square" rtlCol="0">
            <a:spAutoFit/>
          </a:bodyPr>
          <a:lstStyle/>
          <a:p>
            <a:pPr algn="ctr"/>
            <a:r>
              <a:rPr lang="en-US" b="1" dirty="0" smtClean="0"/>
              <a:t>VERY UNLIKELY</a:t>
            </a:r>
            <a:endParaRPr lang="en-US" b="1" dirty="0"/>
          </a:p>
        </p:txBody>
      </p:sp>
      <p:sp>
        <p:nvSpPr>
          <p:cNvPr id="6" name="TextBox 5"/>
          <p:cNvSpPr txBox="1"/>
          <p:nvPr/>
        </p:nvSpPr>
        <p:spPr>
          <a:xfrm>
            <a:off x="4652209" y="1457182"/>
            <a:ext cx="3858260" cy="369332"/>
          </a:xfrm>
          <a:prstGeom prst="rect">
            <a:avLst/>
          </a:prstGeom>
          <a:noFill/>
        </p:spPr>
        <p:txBody>
          <a:bodyPr wrap="none" rtlCol="0">
            <a:spAutoFit/>
          </a:bodyPr>
          <a:lstStyle/>
          <a:p>
            <a:r>
              <a:rPr lang="en-US" dirty="0" smtClean="0"/>
              <a:t>differential excitation of </a:t>
            </a:r>
            <a:r>
              <a:rPr lang="en-US" dirty="0" err="1" smtClean="0"/>
              <a:t>σ</a:t>
            </a:r>
            <a:r>
              <a:rPr lang="en-US" dirty="0" smtClean="0"/>
              <a:t> components</a:t>
            </a:r>
            <a:endParaRPr lang="en-US" dirty="0"/>
          </a:p>
        </p:txBody>
      </p:sp>
      <p:cxnSp>
        <p:nvCxnSpPr>
          <p:cNvPr id="8" name="Straight Arrow Connector 7"/>
          <p:cNvCxnSpPr>
            <a:stCxn id="3" idx="2"/>
            <a:endCxn id="4" idx="0"/>
          </p:cNvCxnSpPr>
          <p:nvPr/>
        </p:nvCxnSpPr>
        <p:spPr>
          <a:xfrm flipH="1">
            <a:off x="2112212" y="827913"/>
            <a:ext cx="2461160" cy="629269"/>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3" idx="2"/>
            <a:endCxn id="6" idx="0"/>
          </p:cNvCxnSpPr>
          <p:nvPr/>
        </p:nvCxnSpPr>
        <p:spPr>
          <a:xfrm>
            <a:off x="4573372" y="827913"/>
            <a:ext cx="2007967" cy="629269"/>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18" idx="0"/>
          </p:cNvCxnSpPr>
          <p:nvPr/>
        </p:nvCxnSpPr>
        <p:spPr>
          <a:xfrm flipH="1">
            <a:off x="4907228" y="1826514"/>
            <a:ext cx="1674111" cy="85219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615079" y="2678704"/>
            <a:ext cx="2584297" cy="1200329"/>
          </a:xfrm>
          <a:prstGeom prst="rect">
            <a:avLst/>
          </a:prstGeom>
          <a:noFill/>
        </p:spPr>
        <p:txBody>
          <a:bodyPr wrap="none" rtlCol="0">
            <a:spAutoFit/>
          </a:bodyPr>
          <a:lstStyle/>
          <a:p>
            <a:r>
              <a:rPr lang="en-US" b="1" dirty="0" smtClean="0">
                <a:solidFill>
                  <a:srgbClr val="3366FF"/>
                </a:solidFill>
              </a:rPr>
              <a:t>a)</a:t>
            </a:r>
            <a:r>
              <a:rPr lang="en-US" dirty="0" smtClean="0">
                <a:solidFill>
                  <a:srgbClr val="3366FF"/>
                </a:solidFill>
              </a:rPr>
              <a:t> illuminating the atoms </a:t>
            </a:r>
          </a:p>
          <a:p>
            <a:r>
              <a:rPr lang="en-US" dirty="0" smtClean="0">
                <a:solidFill>
                  <a:srgbClr val="3366FF"/>
                </a:solidFill>
              </a:rPr>
              <a:t>with </a:t>
            </a:r>
            <a:r>
              <a:rPr lang="en-US" dirty="0" smtClean="0">
                <a:solidFill>
                  <a:srgbClr val="3366FF"/>
                </a:solidFill>
              </a:rPr>
              <a:t>circular </a:t>
            </a:r>
            <a:r>
              <a:rPr lang="en-US" dirty="0" err="1" smtClean="0">
                <a:solidFill>
                  <a:srgbClr val="3366FF"/>
                </a:solidFill>
              </a:rPr>
              <a:t>polarisation</a:t>
            </a:r>
            <a:endParaRPr lang="en-US" dirty="0" smtClean="0">
              <a:solidFill>
                <a:srgbClr val="3366FF"/>
              </a:solidFill>
            </a:endParaRPr>
          </a:p>
          <a:p>
            <a:r>
              <a:rPr lang="en-US" dirty="0" smtClean="0">
                <a:solidFill>
                  <a:srgbClr val="3366FF"/>
                </a:solidFill>
              </a:rPr>
              <a:t>                   +</a:t>
            </a:r>
          </a:p>
          <a:p>
            <a:r>
              <a:rPr lang="en-US" dirty="0">
                <a:solidFill>
                  <a:srgbClr val="3366FF"/>
                </a:solidFill>
              </a:rPr>
              <a:t>r</a:t>
            </a:r>
            <a:r>
              <a:rPr lang="en-US" dirty="0" smtClean="0">
                <a:solidFill>
                  <a:srgbClr val="3366FF"/>
                </a:solidFill>
              </a:rPr>
              <a:t>elative vel. atom-rad.</a:t>
            </a:r>
            <a:endParaRPr lang="en-US" dirty="0">
              <a:solidFill>
                <a:srgbClr val="3366FF"/>
              </a:solidFill>
            </a:endParaRPr>
          </a:p>
        </p:txBody>
      </p:sp>
      <p:sp>
        <p:nvSpPr>
          <p:cNvPr id="19" name="TextBox 18"/>
          <p:cNvSpPr txBox="1"/>
          <p:nvPr/>
        </p:nvSpPr>
        <p:spPr>
          <a:xfrm>
            <a:off x="6398799" y="2678704"/>
            <a:ext cx="2558714" cy="923330"/>
          </a:xfrm>
          <a:prstGeom prst="rect">
            <a:avLst/>
          </a:prstGeom>
          <a:noFill/>
        </p:spPr>
        <p:txBody>
          <a:bodyPr wrap="none" rtlCol="0">
            <a:spAutoFit/>
          </a:bodyPr>
          <a:lstStyle/>
          <a:p>
            <a:r>
              <a:rPr lang="en-US" b="1" dirty="0" smtClean="0">
                <a:solidFill>
                  <a:srgbClr val="FF0000"/>
                </a:solidFill>
              </a:rPr>
              <a:t>b)</a:t>
            </a:r>
            <a:r>
              <a:rPr lang="en-US" dirty="0" smtClean="0">
                <a:solidFill>
                  <a:srgbClr val="FF0000"/>
                </a:solidFill>
              </a:rPr>
              <a:t> s</a:t>
            </a:r>
            <a:r>
              <a:rPr lang="es-ES_tradnl" dirty="0" err="1" smtClean="0">
                <a:solidFill>
                  <a:srgbClr val="FF0000"/>
                </a:solidFill>
              </a:rPr>
              <a:t>plitting</a:t>
            </a:r>
            <a:r>
              <a:rPr lang="es-ES_tradnl" dirty="0" smtClean="0">
                <a:solidFill>
                  <a:srgbClr val="FF0000"/>
                </a:solidFill>
              </a:rPr>
              <a:t> </a:t>
            </a:r>
            <a:r>
              <a:rPr lang="es-ES_tradnl" dirty="0" err="1" smtClean="0">
                <a:solidFill>
                  <a:srgbClr val="FF0000"/>
                </a:solidFill>
              </a:rPr>
              <a:t>the</a:t>
            </a:r>
            <a:r>
              <a:rPr lang="es-ES_tradnl" dirty="0" smtClean="0">
                <a:solidFill>
                  <a:srgbClr val="FF0000"/>
                </a:solidFill>
              </a:rPr>
              <a:t> </a:t>
            </a:r>
            <a:r>
              <a:rPr lang="es-ES_tradnl" dirty="0" err="1" smtClean="0">
                <a:solidFill>
                  <a:srgbClr val="FF0000"/>
                </a:solidFill>
              </a:rPr>
              <a:t>transition</a:t>
            </a:r>
            <a:r>
              <a:rPr lang="es-ES_tradnl" dirty="0" smtClean="0">
                <a:solidFill>
                  <a:srgbClr val="FF0000"/>
                </a:solidFill>
              </a:rPr>
              <a:t> </a:t>
            </a:r>
          </a:p>
          <a:p>
            <a:r>
              <a:rPr lang="en-US" dirty="0" smtClean="0">
                <a:solidFill>
                  <a:srgbClr val="FF0000"/>
                </a:solidFill>
              </a:rPr>
              <a:t>a</a:t>
            </a:r>
            <a:r>
              <a:rPr lang="es-ES_tradnl" dirty="0" err="1" smtClean="0">
                <a:solidFill>
                  <a:srgbClr val="FF0000"/>
                </a:solidFill>
              </a:rPr>
              <a:t>nd</a:t>
            </a:r>
            <a:r>
              <a:rPr lang="es-ES_tradnl" dirty="0" smtClean="0">
                <a:solidFill>
                  <a:srgbClr val="FF0000"/>
                </a:solidFill>
              </a:rPr>
              <a:t> </a:t>
            </a:r>
            <a:r>
              <a:rPr lang="es-ES_tradnl" dirty="0" err="1" smtClean="0">
                <a:solidFill>
                  <a:srgbClr val="FF0000"/>
                </a:solidFill>
              </a:rPr>
              <a:t>diferentially</a:t>
            </a:r>
            <a:r>
              <a:rPr lang="es-ES_tradnl" dirty="0" smtClean="0">
                <a:solidFill>
                  <a:srgbClr val="FF0000"/>
                </a:solidFill>
              </a:rPr>
              <a:t> </a:t>
            </a:r>
          </a:p>
          <a:p>
            <a:r>
              <a:rPr lang="en-US" dirty="0" err="1" smtClean="0">
                <a:solidFill>
                  <a:srgbClr val="FF0000"/>
                </a:solidFill>
              </a:rPr>
              <a:t>i</a:t>
            </a:r>
            <a:r>
              <a:rPr lang="es-ES_tradnl" dirty="0" err="1" smtClean="0">
                <a:solidFill>
                  <a:srgbClr val="FF0000"/>
                </a:solidFill>
              </a:rPr>
              <a:t>lluminating</a:t>
            </a:r>
            <a:r>
              <a:rPr lang="es-ES_tradnl" dirty="0" smtClean="0">
                <a:solidFill>
                  <a:srgbClr val="FF0000"/>
                </a:solidFill>
              </a:rPr>
              <a:t> </a:t>
            </a:r>
            <a:r>
              <a:rPr lang="es-ES_tradnl" dirty="0" err="1" smtClean="0">
                <a:solidFill>
                  <a:srgbClr val="FF0000"/>
                </a:solidFill>
              </a:rPr>
              <a:t>the</a:t>
            </a:r>
            <a:r>
              <a:rPr lang="es-ES_tradnl" dirty="0" smtClean="0">
                <a:solidFill>
                  <a:srgbClr val="FF0000"/>
                </a:solidFill>
              </a:rPr>
              <a:t> </a:t>
            </a:r>
            <a:r>
              <a:rPr lang="es-ES_tradnl" dirty="0" err="1" smtClean="0">
                <a:solidFill>
                  <a:srgbClr val="FF0000"/>
                </a:solidFill>
              </a:rPr>
              <a:t>σ</a:t>
            </a:r>
            <a:r>
              <a:rPr lang="es-ES_tradnl" dirty="0" smtClean="0">
                <a:solidFill>
                  <a:srgbClr val="FF0000"/>
                </a:solidFill>
              </a:rPr>
              <a:t> </a:t>
            </a:r>
            <a:r>
              <a:rPr lang="es-ES_tradnl" dirty="0" err="1" smtClean="0">
                <a:solidFill>
                  <a:srgbClr val="FF0000"/>
                </a:solidFill>
              </a:rPr>
              <a:t>comp.</a:t>
            </a:r>
            <a:endParaRPr lang="en-US" dirty="0">
              <a:solidFill>
                <a:srgbClr val="FF0000"/>
              </a:solidFill>
            </a:endParaRPr>
          </a:p>
        </p:txBody>
      </p:sp>
      <p:cxnSp>
        <p:nvCxnSpPr>
          <p:cNvPr id="21" name="Straight Arrow Connector 20"/>
          <p:cNvCxnSpPr>
            <a:stCxn id="6" idx="2"/>
            <a:endCxn id="19" idx="0"/>
          </p:cNvCxnSpPr>
          <p:nvPr/>
        </p:nvCxnSpPr>
        <p:spPr>
          <a:xfrm>
            <a:off x="6581339" y="1826514"/>
            <a:ext cx="1096817" cy="85219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6" name="Picture 25" descr="j10.eps"/>
          <p:cNvPicPr>
            <a:picLocks noChangeAspect="1"/>
          </p:cNvPicPr>
          <p:nvPr/>
        </p:nvPicPr>
        <p:blipFill rotWithShape="1">
          <a:blip r:embed="rId3">
            <a:extLst>
              <a:ext uri="{28A0092B-C50C-407E-A947-70E740481C1C}">
                <a14:useLocalDpi xmlns:a14="http://schemas.microsoft.com/office/drawing/2010/main" val="0"/>
              </a:ext>
            </a:extLst>
          </a:blip>
          <a:srcRect l="9472" t="8382" r="8794" b="45093"/>
          <a:stretch/>
        </p:blipFill>
        <p:spPr>
          <a:xfrm>
            <a:off x="3957045" y="3722346"/>
            <a:ext cx="4331369" cy="3190664"/>
          </a:xfrm>
          <a:prstGeom prst="rect">
            <a:avLst/>
          </a:prstGeom>
        </p:spPr>
      </p:pic>
      <p:sp>
        <p:nvSpPr>
          <p:cNvPr id="2" name="TextBox 1"/>
          <p:cNvSpPr txBox="1"/>
          <p:nvPr/>
        </p:nvSpPr>
        <p:spPr>
          <a:xfrm>
            <a:off x="1787385" y="5144518"/>
            <a:ext cx="1862935" cy="646331"/>
          </a:xfrm>
          <a:prstGeom prst="rect">
            <a:avLst/>
          </a:prstGeom>
          <a:noFill/>
        </p:spPr>
        <p:txBody>
          <a:bodyPr wrap="none" rtlCol="0">
            <a:spAutoFit/>
          </a:bodyPr>
          <a:lstStyle/>
          <a:p>
            <a:r>
              <a:rPr lang="en-US" dirty="0" smtClean="0">
                <a:solidFill>
                  <a:srgbClr val="3366FF"/>
                </a:solidFill>
              </a:rPr>
              <a:t>underlying </a:t>
            </a:r>
          </a:p>
          <a:p>
            <a:r>
              <a:rPr lang="en-US" dirty="0" smtClean="0">
                <a:solidFill>
                  <a:srgbClr val="3366FF"/>
                </a:solidFill>
              </a:rPr>
              <a:t>photosphere 1 </a:t>
            </a:r>
            <a:r>
              <a:rPr lang="en-US" dirty="0" err="1" smtClean="0">
                <a:solidFill>
                  <a:srgbClr val="3366FF"/>
                </a:solidFill>
              </a:rPr>
              <a:t>kG</a:t>
            </a:r>
            <a:endParaRPr lang="en-US" dirty="0" smtClean="0">
              <a:solidFill>
                <a:srgbClr val="3366FF"/>
              </a:solidFill>
            </a:endParaRPr>
          </a:p>
        </p:txBody>
      </p:sp>
      <p:cxnSp>
        <p:nvCxnSpPr>
          <p:cNvPr id="9" name="Straight Arrow Connector 8"/>
          <p:cNvCxnSpPr>
            <a:stCxn id="2" idx="3"/>
          </p:cNvCxnSpPr>
          <p:nvPr/>
        </p:nvCxnSpPr>
        <p:spPr>
          <a:xfrm>
            <a:off x="3650320" y="5467684"/>
            <a:ext cx="1910943" cy="323165"/>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87385" y="4264526"/>
            <a:ext cx="2176723" cy="646331"/>
          </a:xfrm>
          <a:prstGeom prst="rect">
            <a:avLst/>
          </a:prstGeom>
          <a:noFill/>
        </p:spPr>
        <p:txBody>
          <a:bodyPr wrap="none" rtlCol="0">
            <a:spAutoFit/>
          </a:bodyPr>
          <a:lstStyle/>
          <a:p>
            <a:r>
              <a:rPr lang="en-US" dirty="0" err="1">
                <a:solidFill>
                  <a:srgbClr val="FF0000"/>
                </a:solidFill>
              </a:rPr>
              <a:t>s</a:t>
            </a:r>
            <a:r>
              <a:rPr lang="en-US" dirty="0" err="1" smtClean="0">
                <a:solidFill>
                  <a:srgbClr val="FF0000"/>
                </a:solidFill>
              </a:rPr>
              <a:t>catterers</a:t>
            </a:r>
            <a:r>
              <a:rPr lang="en-US" dirty="0" smtClean="0">
                <a:solidFill>
                  <a:srgbClr val="FF0000"/>
                </a:solidFill>
              </a:rPr>
              <a:t> embedded</a:t>
            </a:r>
          </a:p>
          <a:p>
            <a:r>
              <a:rPr lang="en-US" dirty="0">
                <a:solidFill>
                  <a:srgbClr val="FF0000"/>
                </a:solidFill>
              </a:rPr>
              <a:t>i</a:t>
            </a:r>
            <a:r>
              <a:rPr lang="en-US" dirty="0" smtClean="0">
                <a:solidFill>
                  <a:srgbClr val="FF0000"/>
                </a:solidFill>
              </a:rPr>
              <a:t>n 100 G </a:t>
            </a:r>
            <a:endParaRPr lang="en-US" dirty="0">
              <a:solidFill>
                <a:srgbClr val="FF0000"/>
              </a:solidFill>
            </a:endParaRPr>
          </a:p>
        </p:txBody>
      </p:sp>
      <p:cxnSp>
        <p:nvCxnSpPr>
          <p:cNvPr id="13" name="Straight Arrow Connector 12"/>
          <p:cNvCxnSpPr>
            <a:stCxn id="11" idx="3"/>
          </p:cNvCxnSpPr>
          <p:nvPr/>
        </p:nvCxnSpPr>
        <p:spPr>
          <a:xfrm>
            <a:off x="3964108" y="4587692"/>
            <a:ext cx="1797681" cy="69283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7595" y="5588000"/>
            <a:ext cx="3523666" cy="13368"/>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558062" y="5587999"/>
            <a:ext cx="1497413" cy="369332"/>
          </a:xfrm>
          <a:prstGeom prst="rect">
            <a:avLst/>
          </a:prstGeom>
          <a:noFill/>
        </p:spPr>
        <p:txBody>
          <a:bodyPr wrap="none" rtlCol="0">
            <a:spAutoFit/>
          </a:bodyPr>
          <a:lstStyle/>
          <a:p>
            <a:r>
              <a:rPr lang="en-US" dirty="0"/>
              <a:t>i</a:t>
            </a:r>
            <a:r>
              <a:rPr lang="en-US" dirty="0" smtClean="0"/>
              <a:t>nferred value</a:t>
            </a:r>
            <a:endParaRPr lang="en-US" dirty="0"/>
          </a:p>
        </p:txBody>
      </p:sp>
    </p:spTree>
    <p:extLst>
      <p:ext uri="{BB962C8B-B14F-4D97-AF65-F5344CB8AC3E}">
        <p14:creationId xmlns:p14="http://schemas.microsoft.com/office/powerpoint/2010/main" val="473206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9811" y="427803"/>
            <a:ext cx="6767122" cy="400110"/>
          </a:xfrm>
          <a:prstGeom prst="rect">
            <a:avLst/>
          </a:prstGeom>
          <a:solidFill>
            <a:schemeClr val="bg1"/>
          </a:solidFill>
        </p:spPr>
        <p:txBody>
          <a:bodyPr wrap="none" rtlCol="0">
            <a:spAutoFit/>
          </a:bodyPr>
          <a:lstStyle/>
          <a:p>
            <a:r>
              <a:rPr lang="en-US" sz="2000" b="1" dirty="0" smtClean="0">
                <a:solidFill>
                  <a:srgbClr val="FF6600"/>
                </a:solidFill>
              </a:rPr>
              <a:t>how to generate atomic orientation in the He 1083.0 nm line?</a:t>
            </a:r>
            <a:endParaRPr lang="en-US" sz="2000" b="1" dirty="0">
              <a:solidFill>
                <a:srgbClr val="FF6600"/>
              </a:solidFill>
            </a:endParaRPr>
          </a:p>
        </p:txBody>
      </p:sp>
      <p:sp>
        <p:nvSpPr>
          <p:cNvPr id="4" name="TextBox 3"/>
          <p:cNvSpPr txBox="1"/>
          <p:nvPr/>
        </p:nvSpPr>
        <p:spPr>
          <a:xfrm>
            <a:off x="628317" y="1457182"/>
            <a:ext cx="2967789" cy="2308324"/>
          </a:xfrm>
          <a:prstGeom prst="rect">
            <a:avLst/>
          </a:prstGeom>
          <a:noFill/>
        </p:spPr>
        <p:txBody>
          <a:bodyPr wrap="square" rtlCol="0">
            <a:spAutoFit/>
          </a:bodyPr>
          <a:lstStyle/>
          <a:p>
            <a:r>
              <a:rPr lang="en-US" dirty="0" smtClean="0"/>
              <a:t>alignment to orientation transfer mechanism by electric fields</a:t>
            </a:r>
          </a:p>
          <a:p>
            <a:r>
              <a:rPr lang="en-US" dirty="0" smtClean="0"/>
              <a:t>[</a:t>
            </a:r>
            <a:r>
              <a:rPr lang="en-US" dirty="0" err="1" smtClean="0"/>
              <a:t>López</a:t>
            </a:r>
            <a:r>
              <a:rPr lang="en-US" dirty="0" smtClean="0"/>
              <a:t> </a:t>
            </a:r>
            <a:r>
              <a:rPr lang="en-US" dirty="0" err="1" smtClean="0"/>
              <a:t>Ariste</a:t>
            </a:r>
            <a:r>
              <a:rPr lang="en-US" dirty="0" smtClean="0"/>
              <a:t> et al. 2005]</a:t>
            </a:r>
          </a:p>
          <a:p>
            <a:endParaRPr lang="en-US" dirty="0"/>
          </a:p>
          <a:p>
            <a:endParaRPr lang="en-US" dirty="0" smtClean="0"/>
          </a:p>
          <a:p>
            <a:endParaRPr lang="en-US" dirty="0"/>
          </a:p>
          <a:p>
            <a:r>
              <a:rPr lang="en-US" dirty="0" smtClean="0"/>
              <a:t>[atom non </a:t>
            </a:r>
            <a:r>
              <a:rPr lang="en-US" dirty="0" err="1" smtClean="0"/>
              <a:t>hydrogenic</a:t>
            </a:r>
            <a:r>
              <a:rPr lang="en-US" dirty="0" smtClean="0"/>
              <a:t>]</a:t>
            </a:r>
            <a:endParaRPr lang="en-US" dirty="0"/>
          </a:p>
        </p:txBody>
      </p:sp>
      <p:sp>
        <p:nvSpPr>
          <p:cNvPr id="5" name="TextBox 4"/>
          <p:cNvSpPr txBox="1"/>
          <p:nvPr/>
        </p:nvSpPr>
        <p:spPr>
          <a:xfrm>
            <a:off x="708529" y="2825756"/>
            <a:ext cx="2339472" cy="369332"/>
          </a:xfrm>
          <a:prstGeom prst="rect">
            <a:avLst/>
          </a:prstGeom>
          <a:solidFill>
            <a:srgbClr val="EEECE1"/>
          </a:solidFill>
        </p:spPr>
        <p:txBody>
          <a:bodyPr wrap="square" rtlCol="0">
            <a:spAutoFit/>
          </a:bodyPr>
          <a:lstStyle/>
          <a:p>
            <a:pPr algn="ctr"/>
            <a:r>
              <a:rPr lang="en-US" b="1" dirty="0" smtClean="0"/>
              <a:t>VERY UNLIKELY</a:t>
            </a:r>
            <a:endParaRPr lang="en-US" b="1" dirty="0"/>
          </a:p>
        </p:txBody>
      </p:sp>
      <p:sp>
        <p:nvSpPr>
          <p:cNvPr id="6" name="TextBox 5"/>
          <p:cNvSpPr txBox="1"/>
          <p:nvPr/>
        </p:nvSpPr>
        <p:spPr>
          <a:xfrm>
            <a:off x="4652209" y="1457182"/>
            <a:ext cx="3858260" cy="369332"/>
          </a:xfrm>
          <a:prstGeom prst="rect">
            <a:avLst/>
          </a:prstGeom>
          <a:noFill/>
        </p:spPr>
        <p:txBody>
          <a:bodyPr wrap="none" rtlCol="0">
            <a:spAutoFit/>
          </a:bodyPr>
          <a:lstStyle/>
          <a:p>
            <a:r>
              <a:rPr lang="en-US" dirty="0" smtClean="0"/>
              <a:t>differential excitation of </a:t>
            </a:r>
            <a:r>
              <a:rPr lang="en-US" dirty="0" err="1" smtClean="0"/>
              <a:t>σ</a:t>
            </a:r>
            <a:r>
              <a:rPr lang="en-US" dirty="0" smtClean="0"/>
              <a:t> components</a:t>
            </a:r>
            <a:endParaRPr lang="en-US" dirty="0"/>
          </a:p>
        </p:txBody>
      </p:sp>
      <p:cxnSp>
        <p:nvCxnSpPr>
          <p:cNvPr id="8" name="Straight Arrow Connector 7"/>
          <p:cNvCxnSpPr>
            <a:stCxn id="3" idx="2"/>
            <a:endCxn id="4" idx="0"/>
          </p:cNvCxnSpPr>
          <p:nvPr/>
        </p:nvCxnSpPr>
        <p:spPr>
          <a:xfrm flipH="1">
            <a:off x="2112212" y="827913"/>
            <a:ext cx="2461160" cy="629269"/>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3" idx="2"/>
            <a:endCxn id="6" idx="0"/>
          </p:cNvCxnSpPr>
          <p:nvPr/>
        </p:nvCxnSpPr>
        <p:spPr>
          <a:xfrm>
            <a:off x="4573372" y="827913"/>
            <a:ext cx="2007967" cy="629269"/>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615079" y="2678704"/>
            <a:ext cx="2875787" cy="2585323"/>
          </a:xfrm>
          <a:prstGeom prst="rect">
            <a:avLst/>
          </a:prstGeom>
          <a:noFill/>
        </p:spPr>
        <p:txBody>
          <a:bodyPr wrap="none" rtlCol="0">
            <a:spAutoFit/>
          </a:bodyPr>
          <a:lstStyle/>
          <a:p>
            <a:r>
              <a:rPr lang="en-US" b="1" dirty="0" smtClean="0">
                <a:solidFill>
                  <a:srgbClr val="3366FF"/>
                </a:solidFill>
              </a:rPr>
              <a:t>a) </a:t>
            </a:r>
            <a:r>
              <a:rPr lang="en-US" dirty="0" smtClean="0">
                <a:solidFill>
                  <a:srgbClr val="3366FF"/>
                </a:solidFill>
              </a:rPr>
              <a:t>illuminating the atoms </a:t>
            </a:r>
          </a:p>
          <a:p>
            <a:r>
              <a:rPr lang="en-US" dirty="0" smtClean="0">
                <a:solidFill>
                  <a:srgbClr val="3366FF"/>
                </a:solidFill>
              </a:rPr>
              <a:t>with </a:t>
            </a:r>
            <a:r>
              <a:rPr lang="en-US" dirty="0" smtClean="0">
                <a:solidFill>
                  <a:srgbClr val="3366FF"/>
                </a:solidFill>
              </a:rPr>
              <a:t>circular </a:t>
            </a:r>
            <a:r>
              <a:rPr lang="en-US" dirty="0" err="1" smtClean="0">
                <a:solidFill>
                  <a:srgbClr val="3366FF"/>
                </a:solidFill>
              </a:rPr>
              <a:t>polarisation</a:t>
            </a:r>
            <a:endParaRPr lang="en-US" dirty="0" smtClean="0">
              <a:solidFill>
                <a:srgbClr val="3366FF"/>
              </a:solidFill>
            </a:endParaRPr>
          </a:p>
          <a:p>
            <a:r>
              <a:rPr lang="en-US" dirty="0" smtClean="0">
                <a:solidFill>
                  <a:srgbClr val="3366FF"/>
                </a:solidFill>
              </a:rPr>
              <a:t>                   +</a:t>
            </a:r>
          </a:p>
          <a:p>
            <a:r>
              <a:rPr lang="en-US" dirty="0">
                <a:solidFill>
                  <a:srgbClr val="3366FF"/>
                </a:solidFill>
              </a:rPr>
              <a:t>r</a:t>
            </a:r>
            <a:r>
              <a:rPr lang="en-US" dirty="0" smtClean="0">
                <a:solidFill>
                  <a:srgbClr val="3366FF"/>
                </a:solidFill>
              </a:rPr>
              <a:t>elative vel. atom-rad.</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r>
              <a:rPr lang="en-US" dirty="0">
                <a:solidFill>
                  <a:srgbClr val="3366FF"/>
                </a:solidFill>
              </a:rPr>
              <a:t>p</a:t>
            </a:r>
            <a:r>
              <a:rPr lang="en-US" dirty="0" smtClean="0">
                <a:solidFill>
                  <a:srgbClr val="3366FF"/>
                </a:solidFill>
              </a:rPr>
              <a:t>rominences are found in </a:t>
            </a:r>
          </a:p>
          <a:p>
            <a:r>
              <a:rPr lang="en-US" dirty="0" smtClean="0">
                <a:solidFill>
                  <a:srgbClr val="3366FF"/>
                </a:solidFill>
              </a:rPr>
              <a:t>neutral </a:t>
            </a:r>
            <a:r>
              <a:rPr lang="en-US" dirty="0" smtClean="0">
                <a:solidFill>
                  <a:srgbClr val="3366FF"/>
                </a:solidFill>
              </a:rPr>
              <a:t>lines </a:t>
            </a:r>
            <a:r>
              <a:rPr lang="en-US" dirty="0" smtClean="0">
                <a:solidFill>
                  <a:srgbClr val="3366FF"/>
                </a:solidFill>
                <a:sym typeface="Wingdings"/>
              </a:rPr>
              <a:t> cancelations</a:t>
            </a:r>
            <a:endParaRPr lang="en-US" dirty="0">
              <a:solidFill>
                <a:srgbClr val="3366FF"/>
              </a:solidFill>
            </a:endParaRPr>
          </a:p>
        </p:txBody>
      </p:sp>
      <p:sp>
        <p:nvSpPr>
          <p:cNvPr id="19" name="TextBox 18"/>
          <p:cNvSpPr txBox="1"/>
          <p:nvPr/>
        </p:nvSpPr>
        <p:spPr>
          <a:xfrm>
            <a:off x="6398799" y="2678704"/>
            <a:ext cx="2672526" cy="3693319"/>
          </a:xfrm>
          <a:prstGeom prst="rect">
            <a:avLst/>
          </a:prstGeom>
          <a:noFill/>
        </p:spPr>
        <p:txBody>
          <a:bodyPr wrap="none" rtlCol="0">
            <a:spAutoFit/>
          </a:bodyPr>
          <a:lstStyle/>
          <a:p>
            <a:r>
              <a:rPr lang="en-US" b="1" dirty="0" smtClean="0">
                <a:solidFill>
                  <a:srgbClr val="FF0000"/>
                </a:solidFill>
              </a:rPr>
              <a:t>b)</a:t>
            </a:r>
            <a:r>
              <a:rPr lang="en-US" dirty="0" smtClean="0">
                <a:solidFill>
                  <a:srgbClr val="FF0000"/>
                </a:solidFill>
              </a:rPr>
              <a:t> s</a:t>
            </a:r>
            <a:r>
              <a:rPr lang="es-ES_tradnl" dirty="0" err="1" smtClean="0">
                <a:solidFill>
                  <a:srgbClr val="FF0000"/>
                </a:solidFill>
              </a:rPr>
              <a:t>plitting</a:t>
            </a:r>
            <a:r>
              <a:rPr lang="es-ES_tradnl" dirty="0" smtClean="0">
                <a:solidFill>
                  <a:srgbClr val="FF0000"/>
                </a:solidFill>
              </a:rPr>
              <a:t> </a:t>
            </a:r>
            <a:r>
              <a:rPr lang="es-ES_tradnl" dirty="0" err="1" smtClean="0">
                <a:solidFill>
                  <a:srgbClr val="FF0000"/>
                </a:solidFill>
              </a:rPr>
              <a:t>the</a:t>
            </a:r>
            <a:r>
              <a:rPr lang="es-ES_tradnl" dirty="0" smtClean="0">
                <a:solidFill>
                  <a:srgbClr val="FF0000"/>
                </a:solidFill>
              </a:rPr>
              <a:t> </a:t>
            </a:r>
            <a:r>
              <a:rPr lang="es-ES_tradnl" dirty="0" err="1" smtClean="0">
                <a:solidFill>
                  <a:srgbClr val="FF0000"/>
                </a:solidFill>
              </a:rPr>
              <a:t>transition</a:t>
            </a:r>
            <a:r>
              <a:rPr lang="es-ES_tradnl" dirty="0" smtClean="0">
                <a:solidFill>
                  <a:srgbClr val="FF0000"/>
                </a:solidFill>
              </a:rPr>
              <a:t> </a:t>
            </a:r>
            <a:endParaRPr lang="es-ES_tradnl" dirty="0">
              <a:solidFill>
                <a:srgbClr val="FF0000"/>
              </a:solidFill>
            </a:endParaRPr>
          </a:p>
          <a:p>
            <a:r>
              <a:rPr lang="en-US" dirty="0" smtClean="0">
                <a:solidFill>
                  <a:srgbClr val="FF0000"/>
                </a:solidFill>
              </a:rPr>
              <a:t>a</a:t>
            </a:r>
            <a:r>
              <a:rPr lang="es-ES_tradnl" dirty="0" err="1" smtClean="0">
                <a:solidFill>
                  <a:srgbClr val="FF0000"/>
                </a:solidFill>
              </a:rPr>
              <a:t>nd</a:t>
            </a:r>
            <a:r>
              <a:rPr lang="es-ES_tradnl" dirty="0" smtClean="0">
                <a:solidFill>
                  <a:srgbClr val="FF0000"/>
                </a:solidFill>
              </a:rPr>
              <a:t> </a:t>
            </a:r>
            <a:r>
              <a:rPr lang="es-ES_tradnl" dirty="0" err="1" smtClean="0">
                <a:solidFill>
                  <a:srgbClr val="FF0000"/>
                </a:solidFill>
              </a:rPr>
              <a:t>diferentially</a:t>
            </a:r>
            <a:r>
              <a:rPr lang="es-ES_tradnl" dirty="0" smtClean="0">
                <a:solidFill>
                  <a:srgbClr val="FF0000"/>
                </a:solidFill>
              </a:rPr>
              <a:t> </a:t>
            </a:r>
          </a:p>
          <a:p>
            <a:r>
              <a:rPr lang="en-US" dirty="0" err="1" smtClean="0">
                <a:solidFill>
                  <a:srgbClr val="FF0000"/>
                </a:solidFill>
              </a:rPr>
              <a:t>i</a:t>
            </a:r>
            <a:r>
              <a:rPr lang="es-ES_tradnl" dirty="0" err="1" smtClean="0">
                <a:solidFill>
                  <a:srgbClr val="FF0000"/>
                </a:solidFill>
              </a:rPr>
              <a:t>lluminating</a:t>
            </a:r>
            <a:r>
              <a:rPr lang="es-ES_tradnl" dirty="0" smtClean="0">
                <a:solidFill>
                  <a:srgbClr val="FF0000"/>
                </a:solidFill>
              </a:rPr>
              <a:t> </a:t>
            </a:r>
            <a:r>
              <a:rPr lang="es-ES_tradnl" dirty="0" err="1" smtClean="0">
                <a:solidFill>
                  <a:srgbClr val="FF0000"/>
                </a:solidFill>
              </a:rPr>
              <a:t>the</a:t>
            </a:r>
            <a:r>
              <a:rPr lang="es-ES_tradnl" dirty="0" smtClean="0">
                <a:solidFill>
                  <a:srgbClr val="FF0000"/>
                </a:solidFill>
              </a:rPr>
              <a:t> </a:t>
            </a:r>
            <a:r>
              <a:rPr lang="es-ES_tradnl" dirty="0" err="1" smtClean="0">
                <a:solidFill>
                  <a:srgbClr val="FF0000"/>
                </a:solidFill>
              </a:rPr>
              <a:t>σ</a:t>
            </a:r>
            <a:r>
              <a:rPr lang="es-ES_tradnl" dirty="0" smtClean="0">
                <a:solidFill>
                  <a:srgbClr val="FF0000"/>
                </a:solidFill>
              </a:rPr>
              <a:t> </a:t>
            </a:r>
            <a:r>
              <a:rPr lang="es-ES_tradnl" dirty="0" err="1" smtClean="0">
                <a:solidFill>
                  <a:srgbClr val="FF0000"/>
                </a:solidFill>
              </a:rPr>
              <a:t>comp.</a:t>
            </a:r>
            <a:endParaRPr lang="es-ES_tradnl" dirty="0" smtClean="0">
              <a:solidFill>
                <a:srgbClr val="FF0000"/>
              </a:solidFill>
            </a:endParaRPr>
          </a:p>
          <a:p>
            <a:endParaRPr lang="es-ES_tradnl" dirty="0">
              <a:solidFill>
                <a:srgbClr val="FF0000"/>
              </a:solidFill>
            </a:endParaRPr>
          </a:p>
          <a:p>
            <a:endParaRPr lang="es-ES_tradnl" dirty="0" smtClean="0">
              <a:solidFill>
                <a:srgbClr val="FF0000"/>
              </a:solidFill>
            </a:endParaRPr>
          </a:p>
          <a:p>
            <a:endParaRPr lang="es-ES_tradnl" dirty="0">
              <a:solidFill>
                <a:srgbClr val="FF0000"/>
              </a:solidFill>
            </a:endParaRPr>
          </a:p>
          <a:p>
            <a:endParaRPr lang="es-ES_tradnl" dirty="0" smtClean="0">
              <a:solidFill>
                <a:srgbClr val="FF0000"/>
              </a:solidFill>
            </a:endParaRPr>
          </a:p>
          <a:p>
            <a:r>
              <a:rPr lang="en-US" dirty="0">
                <a:solidFill>
                  <a:srgbClr val="FF0000"/>
                </a:solidFill>
              </a:rPr>
              <a:t>o</a:t>
            </a:r>
            <a:r>
              <a:rPr lang="en-US" dirty="0" smtClean="0">
                <a:solidFill>
                  <a:srgbClr val="FF0000"/>
                </a:solidFill>
              </a:rPr>
              <a:t>rientation of the order of</a:t>
            </a:r>
          </a:p>
          <a:p>
            <a:r>
              <a:rPr lang="en-US" dirty="0" err="1" smtClean="0">
                <a:solidFill>
                  <a:srgbClr val="FF0000"/>
                </a:solidFill>
              </a:rPr>
              <a:t>magnitud</a:t>
            </a:r>
            <a:r>
              <a:rPr lang="en-US" dirty="0">
                <a:solidFill>
                  <a:srgbClr val="FF0000"/>
                </a:solidFill>
              </a:rPr>
              <a:t> </a:t>
            </a:r>
            <a:r>
              <a:rPr lang="en-US" dirty="0" smtClean="0">
                <a:solidFill>
                  <a:srgbClr val="FF0000"/>
                </a:solidFill>
              </a:rPr>
              <a:t>of the inferred </a:t>
            </a:r>
          </a:p>
          <a:p>
            <a:r>
              <a:rPr lang="en-US" dirty="0" smtClean="0">
                <a:solidFill>
                  <a:srgbClr val="FF0000"/>
                </a:solidFill>
              </a:rPr>
              <a:t>one is achieved with </a:t>
            </a:r>
          </a:p>
          <a:p>
            <a:r>
              <a:rPr lang="en-US" dirty="0" smtClean="0">
                <a:solidFill>
                  <a:srgbClr val="FF0000"/>
                </a:solidFill>
              </a:rPr>
              <a:t>8-10 km s</a:t>
            </a:r>
            <a:r>
              <a:rPr lang="en-US" baseline="30000" dirty="0" smtClean="0">
                <a:solidFill>
                  <a:srgbClr val="FF0000"/>
                </a:solidFill>
              </a:rPr>
              <a:t>-1</a:t>
            </a:r>
            <a:r>
              <a:rPr lang="en-US" dirty="0" smtClean="0">
                <a:solidFill>
                  <a:srgbClr val="FF0000"/>
                </a:solidFill>
              </a:rPr>
              <a:t> </a:t>
            </a:r>
          </a:p>
          <a:p>
            <a:r>
              <a:rPr lang="en-US" dirty="0" smtClean="0">
                <a:solidFill>
                  <a:srgbClr val="FF0000"/>
                </a:solidFill>
              </a:rPr>
              <a:t>(vel. easily found </a:t>
            </a:r>
          </a:p>
          <a:p>
            <a:r>
              <a:rPr lang="en-US" dirty="0" smtClean="0">
                <a:solidFill>
                  <a:srgbClr val="FF0000"/>
                </a:solidFill>
              </a:rPr>
              <a:t>in spicules)</a:t>
            </a:r>
          </a:p>
        </p:txBody>
      </p:sp>
      <p:sp>
        <p:nvSpPr>
          <p:cNvPr id="23" name="TextBox 22"/>
          <p:cNvSpPr txBox="1"/>
          <p:nvPr/>
        </p:nvSpPr>
        <p:spPr>
          <a:xfrm>
            <a:off x="3703049" y="4074372"/>
            <a:ext cx="2339472" cy="369332"/>
          </a:xfrm>
          <a:prstGeom prst="rect">
            <a:avLst/>
          </a:prstGeom>
          <a:solidFill>
            <a:srgbClr val="EEECE1"/>
          </a:solidFill>
        </p:spPr>
        <p:txBody>
          <a:bodyPr wrap="square" rtlCol="0">
            <a:spAutoFit/>
          </a:bodyPr>
          <a:lstStyle/>
          <a:p>
            <a:pPr algn="ctr"/>
            <a:r>
              <a:rPr lang="en-US" b="1" dirty="0" smtClean="0"/>
              <a:t>UNLIKELY</a:t>
            </a:r>
            <a:endParaRPr lang="en-US" b="1" dirty="0"/>
          </a:p>
        </p:txBody>
      </p:sp>
      <p:sp>
        <p:nvSpPr>
          <p:cNvPr id="24" name="TextBox 23"/>
          <p:cNvSpPr txBox="1"/>
          <p:nvPr/>
        </p:nvSpPr>
        <p:spPr>
          <a:xfrm>
            <a:off x="6513936" y="4063359"/>
            <a:ext cx="2339472" cy="369332"/>
          </a:xfrm>
          <a:prstGeom prst="rect">
            <a:avLst/>
          </a:prstGeom>
          <a:solidFill>
            <a:schemeClr val="bg2"/>
          </a:solidFill>
        </p:spPr>
        <p:txBody>
          <a:bodyPr wrap="square" rtlCol="0">
            <a:spAutoFit/>
          </a:bodyPr>
          <a:lstStyle/>
          <a:p>
            <a:pPr algn="ctr"/>
            <a:r>
              <a:rPr lang="en-US" b="1" dirty="0" smtClean="0">
                <a:solidFill>
                  <a:schemeClr val="accent3">
                    <a:lumMod val="75000"/>
                  </a:schemeClr>
                </a:solidFill>
              </a:rPr>
              <a:t>MOST PROBABLE</a:t>
            </a:r>
            <a:endParaRPr lang="en-US" b="1" dirty="0">
              <a:solidFill>
                <a:schemeClr val="accent3">
                  <a:lumMod val="75000"/>
                </a:schemeClr>
              </a:solidFill>
            </a:endParaRPr>
          </a:p>
        </p:txBody>
      </p:sp>
      <p:cxnSp>
        <p:nvCxnSpPr>
          <p:cNvPr id="25" name="Straight Arrow Connector 24"/>
          <p:cNvCxnSpPr/>
          <p:nvPr/>
        </p:nvCxnSpPr>
        <p:spPr>
          <a:xfrm flipH="1">
            <a:off x="4871098" y="1826514"/>
            <a:ext cx="1710241" cy="85219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581339" y="1826514"/>
            <a:ext cx="1102333" cy="85219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937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9263" y="534737"/>
            <a:ext cx="1951977" cy="523220"/>
          </a:xfrm>
          <a:prstGeom prst="rect">
            <a:avLst/>
          </a:prstGeom>
          <a:noFill/>
        </p:spPr>
        <p:txBody>
          <a:bodyPr wrap="none" rtlCol="0">
            <a:spAutoFit/>
          </a:bodyPr>
          <a:lstStyle/>
          <a:p>
            <a:r>
              <a:rPr lang="en-US" sz="2800" b="1" dirty="0" smtClean="0"/>
              <a:t>Conclusions</a:t>
            </a:r>
            <a:endParaRPr lang="en-US" sz="2800" b="1" dirty="0"/>
          </a:p>
        </p:txBody>
      </p:sp>
      <p:sp>
        <p:nvSpPr>
          <p:cNvPr id="5" name="TextBox 4"/>
          <p:cNvSpPr txBox="1"/>
          <p:nvPr/>
        </p:nvSpPr>
        <p:spPr>
          <a:xfrm>
            <a:off x="962526" y="2138939"/>
            <a:ext cx="7420045" cy="2862323"/>
          </a:xfrm>
          <a:prstGeom prst="rect">
            <a:avLst/>
          </a:prstGeom>
          <a:noFill/>
        </p:spPr>
        <p:txBody>
          <a:bodyPr wrap="none" rtlCol="0">
            <a:spAutoFit/>
          </a:bodyPr>
          <a:lstStyle/>
          <a:p>
            <a:r>
              <a:rPr lang="en-US" dirty="0" smtClean="0">
                <a:solidFill>
                  <a:schemeClr val="accent3">
                    <a:lumMod val="75000"/>
                  </a:schemeClr>
                </a:solidFill>
              </a:rPr>
              <a:t>Stokes V profiles in spicules have a large amount of NCP (mostly one-lobbed)</a:t>
            </a:r>
          </a:p>
          <a:p>
            <a:endParaRPr lang="en-US" dirty="0"/>
          </a:p>
          <a:p>
            <a:r>
              <a:rPr lang="en-US" dirty="0" smtClean="0">
                <a:solidFill>
                  <a:schemeClr val="accent6"/>
                </a:solidFill>
              </a:rPr>
              <a:t>We reproduce them with 2 magnetized components and orientation of the </a:t>
            </a:r>
            <a:endParaRPr lang="en-US" dirty="0">
              <a:solidFill>
                <a:schemeClr val="accent6"/>
              </a:solidFill>
            </a:endParaRPr>
          </a:p>
          <a:p>
            <a:r>
              <a:rPr lang="en-US" dirty="0" smtClean="0">
                <a:solidFill>
                  <a:schemeClr val="accent6"/>
                </a:solidFill>
              </a:rPr>
              <a:t>incoming radiation field.</a:t>
            </a:r>
          </a:p>
          <a:p>
            <a:endParaRPr lang="en-US" dirty="0">
              <a:solidFill>
                <a:schemeClr val="accent6"/>
              </a:solidFill>
            </a:endParaRPr>
          </a:p>
          <a:p>
            <a:r>
              <a:rPr lang="en-US" dirty="0" smtClean="0">
                <a:solidFill>
                  <a:srgbClr val="3366FF"/>
                </a:solidFill>
              </a:rPr>
              <a:t>The orientation needed is of 0.06-0.1%</a:t>
            </a:r>
          </a:p>
          <a:p>
            <a:endParaRPr lang="en-US" dirty="0"/>
          </a:p>
          <a:p>
            <a:r>
              <a:rPr lang="en-US" dirty="0" smtClean="0">
                <a:solidFill>
                  <a:srgbClr val="FF0000"/>
                </a:solidFill>
              </a:rPr>
              <a:t>The most likely scenario to generate this orientation are dynamical processes</a:t>
            </a:r>
          </a:p>
          <a:p>
            <a:r>
              <a:rPr lang="en-US" dirty="0" smtClean="0">
                <a:solidFill>
                  <a:srgbClr val="FF0000"/>
                </a:solidFill>
              </a:rPr>
              <a:t>In the presence of magnetic </a:t>
            </a:r>
            <a:r>
              <a:rPr lang="en-US" smtClean="0">
                <a:solidFill>
                  <a:srgbClr val="FF0000"/>
                </a:solidFill>
              </a:rPr>
              <a:t>fields.</a:t>
            </a:r>
            <a:endParaRPr lang="en-US" dirty="0">
              <a:solidFill>
                <a:schemeClr val="accent6"/>
              </a:solidFill>
            </a:endParaRPr>
          </a:p>
          <a:p>
            <a:endParaRPr lang="en-US" dirty="0">
              <a:solidFill>
                <a:schemeClr val="accent6"/>
              </a:solidFill>
            </a:endParaRPr>
          </a:p>
        </p:txBody>
      </p:sp>
    </p:spTree>
    <p:extLst>
      <p:ext uri="{BB962C8B-B14F-4D97-AF65-F5344CB8AC3E}">
        <p14:creationId xmlns:p14="http://schemas.microsoft.com/office/powerpoint/2010/main" val="953679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88108" y="2379579"/>
            <a:ext cx="2878613" cy="830997"/>
          </a:xfrm>
          <a:prstGeom prst="rect">
            <a:avLst/>
          </a:prstGeom>
          <a:noFill/>
        </p:spPr>
        <p:txBody>
          <a:bodyPr wrap="none" rtlCol="0">
            <a:spAutoFit/>
          </a:bodyPr>
          <a:lstStyle/>
          <a:p>
            <a:r>
              <a:rPr lang="en-US" sz="4800" dirty="0">
                <a:solidFill>
                  <a:schemeClr val="bg1"/>
                </a:solidFill>
              </a:rPr>
              <a:t>t</a:t>
            </a:r>
            <a:r>
              <a:rPr lang="en-US" sz="4800" dirty="0" smtClean="0">
                <a:solidFill>
                  <a:schemeClr val="bg1"/>
                </a:solidFill>
              </a:rPr>
              <a:t>hank you!</a:t>
            </a:r>
            <a:endParaRPr lang="en-US" sz="4800" dirty="0">
              <a:solidFill>
                <a:schemeClr val="bg1"/>
              </a:solidFill>
            </a:endParaRPr>
          </a:p>
        </p:txBody>
      </p:sp>
    </p:spTree>
    <p:extLst>
      <p:ext uri="{BB962C8B-B14F-4D97-AF65-F5344CB8AC3E}">
        <p14:creationId xmlns:p14="http://schemas.microsoft.com/office/powerpoint/2010/main" val="2293043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942089" y="2116551"/>
            <a:ext cx="6842805" cy="426648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82035" y="434370"/>
            <a:ext cx="1833555" cy="461665"/>
          </a:xfrm>
          <a:prstGeom prst="rect">
            <a:avLst/>
          </a:prstGeom>
          <a:noFill/>
        </p:spPr>
        <p:txBody>
          <a:bodyPr wrap="none" rtlCol="0">
            <a:spAutoFit/>
          </a:bodyPr>
          <a:lstStyle/>
          <a:p>
            <a:r>
              <a:rPr lang="en-US" sz="2400" b="1" dirty="0" smtClean="0">
                <a:solidFill>
                  <a:srgbClr val="3366FF"/>
                </a:solidFill>
              </a:rPr>
              <a:t>observations</a:t>
            </a:r>
            <a:endParaRPr lang="en-US" sz="2400" b="1" dirty="0">
              <a:solidFill>
                <a:srgbClr val="3366FF"/>
              </a:solidFill>
            </a:endParaRPr>
          </a:p>
        </p:txBody>
      </p:sp>
      <p:sp>
        <p:nvSpPr>
          <p:cNvPr id="19" name="Rectangle 18"/>
          <p:cNvSpPr/>
          <p:nvPr/>
        </p:nvSpPr>
        <p:spPr>
          <a:xfrm>
            <a:off x="1958409" y="1208309"/>
            <a:ext cx="6842805" cy="78492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accent3">
                    <a:lumMod val="75000"/>
                  </a:schemeClr>
                </a:solidFill>
              </a:rPr>
              <a:t>TIP @ VTT</a:t>
            </a:r>
          </a:p>
          <a:p>
            <a:r>
              <a:rPr lang="en-US" b="1" dirty="0" smtClean="0">
                <a:solidFill>
                  <a:schemeClr val="accent3">
                    <a:lumMod val="75000"/>
                  </a:schemeClr>
                </a:solidFill>
              </a:rPr>
              <a:t>1083.0 nm He I triplet – noise in pol. 10</a:t>
            </a:r>
            <a:r>
              <a:rPr lang="en-US" b="1" baseline="30000" dirty="0" smtClean="0">
                <a:solidFill>
                  <a:schemeClr val="accent3">
                    <a:lumMod val="75000"/>
                  </a:schemeClr>
                </a:solidFill>
              </a:rPr>
              <a:t>-3</a:t>
            </a:r>
            <a:r>
              <a:rPr lang="en-US" b="1" dirty="0" smtClean="0">
                <a:solidFill>
                  <a:schemeClr val="accent3">
                    <a:lumMod val="75000"/>
                  </a:schemeClr>
                </a:solidFill>
              </a:rPr>
              <a:t> I</a:t>
            </a:r>
            <a:r>
              <a:rPr lang="en-US" b="1" baseline="-25000" dirty="0" smtClean="0">
                <a:solidFill>
                  <a:schemeClr val="accent3">
                    <a:lumMod val="75000"/>
                  </a:schemeClr>
                </a:solidFill>
              </a:rPr>
              <a:t>max</a:t>
            </a:r>
            <a:r>
              <a:rPr lang="en-US" b="1" dirty="0" smtClean="0">
                <a:solidFill>
                  <a:schemeClr val="accent3">
                    <a:lumMod val="75000"/>
                  </a:schemeClr>
                </a:solidFill>
              </a:rPr>
              <a:t> – spatial res. ≈ 0.6”</a:t>
            </a:r>
          </a:p>
        </p:txBody>
      </p:sp>
      <p:pic>
        <p:nvPicPr>
          <p:cNvPr id="13" name="Picture 12" descr="mapa_i_010.eps"/>
          <p:cNvPicPr>
            <a:picLocks noChangeAspect="1"/>
          </p:cNvPicPr>
          <p:nvPr/>
        </p:nvPicPr>
        <p:blipFill rotWithShape="1">
          <a:blip r:embed="rId3">
            <a:extLst>
              <a:ext uri="{28A0092B-C50C-407E-A947-70E740481C1C}">
                <a14:useLocalDpi xmlns:a14="http://schemas.microsoft.com/office/drawing/2010/main" val="0"/>
              </a:ext>
            </a:extLst>
          </a:blip>
          <a:srcRect l="2821" t="34942" r="18441"/>
          <a:stretch/>
        </p:blipFill>
        <p:spPr>
          <a:xfrm>
            <a:off x="1965163" y="2245887"/>
            <a:ext cx="6896663" cy="4070309"/>
          </a:xfrm>
          <a:prstGeom prst="rect">
            <a:avLst/>
          </a:prstGeom>
        </p:spPr>
      </p:pic>
    </p:spTree>
    <p:extLst>
      <p:ext uri="{BB962C8B-B14F-4D97-AF65-F5344CB8AC3E}">
        <p14:creationId xmlns:p14="http://schemas.microsoft.com/office/powerpoint/2010/main" val="2293043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942089" y="2116551"/>
            <a:ext cx="6842805" cy="426648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nversiones_1.eps"/>
          <p:cNvPicPr>
            <a:picLocks noChangeAspect="1"/>
          </p:cNvPicPr>
          <p:nvPr/>
        </p:nvPicPr>
        <p:blipFill rotWithShape="1">
          <a:blip r:embed="rId3">
            <a:extLst>
              <a:ext uri="{28A0092B-C50C-407E-A947-70E740481C1C}">
                <a14:useLocalDpi xmlns:a14="http://schemas.microsoft.com/office/drawing/2010/main" val="0"/>
              </a:ext>
            </a:extLst>
          </a:blip>
          <a:srcRect l="56442" t="69000" r="5818" b="8955"/>
          <a:stretch/>
        </p:blipFill>
        <p:spPr>
          <a:xfrm>
            <a:off x="170322" y="4871214"/>
            <a:ext cx="2071481" cy="1511823"/>
          </a:xfrm>
          <a:prstGeom prst="rect">
            <a:avLst/>
          </a:prstGeom>
        </p:spPr>
      </p:pic>
      <p:sp>
        <p:nvSpPr>
          <p:cNvPr id="12" name="TextBox 11"/>
          <p:cNvSpPr txBox="1"/>
          <p:nvPr/>
        </p:nvSpPr>
        <p:spPr>
          <a:xfrm>
            <a:off x="362888" y="4532118"/>
            <a:ext cx="1702772" cy="369332"/>
          </a:xfrm>
          <a:prstGeom prst="rect">
            <a:avLst/>
          </a:prstGeom>
          <a:noFill/>
        </p:spPr>
        <p:txBody>
          <a:bodyPr wrap="none" rtlCol="0">
            <a:spAutoFit/>
          </a:bodyPr>
          <a:lstStyle/>
          <a:p>
            <a:r>
              <a:rPr lang="en-US" dirty="0">
                <a:solidFill>
                  <a:srgbClr val="FF0000"/>
                </a:solidFill>
              </a:rPr>
              <a:t>r</a:t>
            </a:r>
            <a:r>
              <a:rPr lang="en-US" dirty="0" smtClean="0">
                <a:solidFill>
                  <a:srgbClr val="FF0000"/>
                </a:solidFill>
              </a:rPr>
              <a:t>egular V profile</a:t>
            </a:r>
            <a:endParaRPr lang="en-US" dirty="0">
              <a:solidFill>
                <a:srgbClr val="FF0000"/>
              </a:solidFill>
            </a:endParaRPr>
          </a:p>
        </p:txBody>
      </p:sp>
      <p:sp>
        <p:nvSpPr>
          <p:cNvPr id="13" name="TextBox 12"/>
          <p:cNvSpPr txBox="1"/>
          <p:nvPr/>
        </p:nvSpPr>
        <p:spPr>
          <a:xfrm>
            <a:off x="240156" y="4916568"/>
            <a:ext cx="305943" cy="369332"/>
          </a:xfrm>
          <a:prstGeom prst="rect">
            <a:avLst/>
          </a:prstGeom>
          <a:noFill/>
        </p:spPr>
        <p:txBody>
          <a:bodyPr wrap="none" rtlCol="0">
            <a:spAutoFit/>
          </a:bodyPr>
          <a:lstStyle/>
          <a:p>
            <a:r>
              <a:rPr lang="en-US" dirty="0" smtClean="0"/>
              <a:t>d</a:t>
            </a:r>
            <a:endParaRPr lang="en-US" dirty="0"/>
          </a:p>
        </p:txBody>
      </p:sp>
      <p:sp>
        <p:nvSpPr>
          <p:cNvPr id="15" name="TextBox 14"/>
          <p:cNvSpPr txBox="1"/>
          <p:nvPr/>
        </p:nvSpPr>
        <p:spPr>
          <a:xfrm>
            <a:off x="582035" y="434370"/>
            <a:ext cx="1833555" cy="461665"/>
          </a:xfrm>
          <a:prstGeom prst="rect">
            <a:avLst/>
          </a:prstGeom>
          <a:noFill/>
        </p:spPr>
        <p:txBody>
          <a:bodyPr wrap="none" rtlCol="0">
            <a:spAutoFit/>
          </a:bodyPr>
          <a:lstStyle/>
          <a:p>
            <a:r>
              <a:rPr lang="en-US" sz="2400" b="1" dirty="0" smtClean="0">
                <a:solidFill>
                  <a:srgbClr val="3366FF"/>
                </a:solidFill>
              </a:rPr>
              <a:t>observations</a:t>
            </a:r>
            <a:endParaRPr lang="en-US" sz="2400" b="1" dirty="0">
              <a:solidFill>
                <a:srgbClr val="3366FF"/>
              </a:solidFill>
            </a:endParaRPr>
          </a:p>
        </p:txBody>
      </p:sp>
      <p:sp>
        <p:nvSpPr>
          <p:cNvPr id="17" name="Rectangle 16"/>
          <p:cNvSpPr/>
          <p:nvPr/>
        </p:nvSpPr>
        <p:spPr>
          <a:xfrm>
            <a:off x="1958409" y="1208309"/>
            <a:ext cx="6842805" cy="78492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accent3">
                    <a:lumMod val="75000"/>
                  </a:schemeClr>
                </a:solidFill>
              </a:rPr>
              <a:t>TIP @ VTT</a:t>
            </a:r>
          </a:p>
          <a:p>
            <a:r>
              <a:rPr lang="en-US" b="1" dirty="0" smtClean="0">
                <a:solidFill>
                  <a:schemeClr val="accent3">
                    <a:lumMod val="75000"/>
                  </a:schemeClr>
                </a:solidFill>
              </a:rPr>
              <a:t>1083.0 nm He I triplet – noise in pol. 10</a:t>
            </a:r>
            <a:r>
              <a:rPr lang="en-US" b="1" baseline="30000" dirty="0" smtClean="0">
                <a:solidFill>
                  <a:schemeClr val="accent3">
                    <a:lumMod val="75000"/>
                  </a:schemeClr>
                </a:solidFill>
              </a:rPr>
              <a:t>-3</a:t>
            </a:r>
            <a:r>
              <a:rPr lang="en-US" b="1" dirty="0" smtClean="0">
                <a:solidFill>
                  <a:schemeClr val="accent3">
                    <a:lumMod val="75000"/>
                  </a:schemeClr>
                </a:solidFill>
              </a:rPr>
              <a:t> I</a:t>
            </a:r>
            <a:r>
              <a:rPr lang="en-US" b="1" baseline="-25000" dirty="0" smtClean="0">
                <a:solidFill>
                  <a:schemeClr val="accent3">
                    <a:lumMod val="75000"/>
                  </a:schemeClr>
                </a:solidFill>
              </a:rPr>
              <a:t>max</a:t>
            </a:r>
            <a:r>
              <a:rPr lang="en-US" b="1" dirty="0" smtClean="0">
                <a:solidFill>
                  <a:schemeClr val="accent3">
                    <a:lumMod val="75000"/>
                  </a:schemeClr>
                </a:solidFill>
              </a:rPr>
              <a:t> – spatial res. ≈ 0.6”</a:t>
            </a:r>
          </a:p>
        </p:txBody>
      </p:sp>
      <p:pic>
        <p:nvPicPr>
          <p:cNvPr id="18" name="Picture 17" descr="mapa_i_010.eps"/>
          <p:cNvPicPr>
            <a:picLocks noChangeAspect="1"/>
          </p:cNvPicPr>
          <p:nvPr/>
        </p:nvPicPr>
        <p:blipFill rotWithShape="1">
          <a:blip r:embed="rId4">
            <a:extLst>
              <a:ext uri="{28A0092B-C50C-407E-A947-70E740481C1C}">
                <a14:useLocalDpi xmlns:a14="http://schemas.microsoft.com/office/drawing/2010/main" val="0"/>
              </a:ext>
            </a:extLst>
          </a:blip>
          <a:srcRect l="2821" t="34942" r="18441"/>
          <a:stretch/>
        </p:blipFill>
        <p:spPr>
          <a:xfrm>
            <a:off x="1965163" y="2245887"/>
            <a:ext cx="6896663" cy="4070309"/>
          </a:xfrm>
          <a:prstGeom prst="rect">
            <a:avLst/>
          </a:prstGeom>
        </p:spPr>
      </p:pic>
    </p:spTree>
    <p:extLst>
      <p:ext uri="{BB962C8B-B14F-4D97-AF65-F5344CB8AC3E}">
        <p14:creationId xmlns:p14="http://schemas.microsoft.com/office/powerpoint/2010/main" val="3254429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942089" y="2116551"/>
            <a:ext cx="6842805" cy="426648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04020" y="2221160"/>
            <a:ext cx="2269813" cy="199965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nversiones_1.eps"/>
          <p:cNvPicPr>
            <a:picLocks noChangeAspect="1"/>
          </p:cNvPicPr>
          <p:nvPr/>
        </p:nvPicPr>
        <p:blipFill rotWithShape="1">
          <a:blip r:embed="rId3">
            <a:extLst>
              <a:ext uri="{28A0092B-C50C-407E-A947-70E740481C1C}">
                <a14:useLocalDpi xmlns:a14="http://schemas.microsoft.com/office/drawing/2010/main" val="0"/>
              </a:ext>
            </a:extLst>
          </a:blip>
          <a:srcRect l="56442" t="69000" r="5818" b="8955"/>
          <a:stretch/>
        </p:blipFill>
        <p:spPr>
          <a:xfrm>
            <a:off x="170322" y="4871214"/>
            <a:ext cx="2071481" cy="1511823"/>
          </a:xfrm>
          <a:prstGeom prst="rect">
            <a:avLst/>
          </a:prstGeom>
        </p:spPr>
      </p:pic>
      <p:sp>
        <p:nvSpPr>
          <p:cNvPr id="12" name="TextBox 11"/>
          <p:cNvSpPr txBox="1"/>
          <p:nvPr/>
        </p:nvSpPr>
        <p:spPr>
          <a:xfrm>
            <a:off x="362888" y="4532118"/>
            <a:ext cx="1702772" cy="369332"/>
          </a:xfrm>
          <a:prstGeom prst="rect">
            <a:avLst/>
          </a:prstGeom>
          <a:noFill/>
        </p:spPr>
        <p:txBody>
          <a:bodyPr wrap="none" rtlCol="0">
            <a:spAutoFit/>
          </a:bodyPr>
          <a:lstStyle/>
          <a:p>
            <a:r>
              <a:rPr lang="en-US" dirty="0">
                <a:solidFill>
                  <a:srgbClr val="FF0000"/>
                </a:solidFill>
              </a:rPr>
              <a:t>r</a:t>
            </a:r>
            <a:r>
              <a:rPr lang="en-US" dirty="0" smtClean="0">
                <a:solidFill>
                  <a:srgbClr val="FF0000"/>
                </a:solidFill>
              </a:rPr>
              <a:t>egular V profile</a:t>
            </a:r>
            <a:endParaRPr lang="en-US" dirty="0">
              <a:solidFill>
                <a:srgbClr val="FF0000"/>
              </a:solidFill>
            </a:endParaRPr>
          </a:p>
        </p:txBody>
      </p:sp>
      <p:sp>
        <p:nvSpPr>
          <p:cNvPr id="13" name="TextBox 12"/>
          <p:cNvSpPr txBox="1"/>
          <p:nvPr/>
        </p:nvSpPr>
        <p:spPr>
          <a:xfrm>
            <a:off x="240156" y="4916568"/>
            <a:ext cx="305943" cy="369332"/>
          </a:xfrm>
          <a:prstGeom prst="rect">
            <a:avLst/>
          </a:prstGeom>
          <a:noFill/>
        </p:spPr>
        <p:txBody>
          <a:bodyPr wrap="none" rtlCol="0">
            <a:spAutoFit/>
          </a:bodyPr>
          <a:lstStyle/>
          <a:p>
            <a:r>
              <a:rPr lang="en-US" dirty="0" smtClean="0"/>
              <a:t>d</a:t>
            </a:r>
            <a:endParaRPr lang="en-US" dirty="0"/>
          </a:p>
        </p:txBody>
      </p:sp>
      <p:pic>
        <p:nvPicPr>
          <p:cNvPr id="14" name="Picture 13" descr="inversiones_2.eps"/>
          <p:cNvPicPr>
            <a:picLocks noChangeAspect="1"/>
          </p:cNvPicPr>
          <p:nvPr/>
        </p:nvPicPr>
        <p:blipFill rotWithShape="1">
          <a:blip r:embed="rId4">
            <a:extLst>
              <a:ext uri="{28A0092B-C50C-407E-A947-70E740481C1C}">
                <a14:useLocalDpi xmlns:a14="http://schemas.microsoft.com/office/drawing/2010/main" val="0"/>
              </a:ext>
            </a:extLst>
          </a:blip>
          <a:srcRect l="18466" t="69220" r="43296" b="9176"/>
          <a:stretch/>
        </p:blipFill>
        <p:spPr>
          <a:xfrm>
            <a:off x="200562" y="2610886"/>
            <a:ext cx="2098800" cy="1481586"/>
          </a:xfrm>
          <a:prstGeom prst="rect">
            <a:avLst/>
          </a:prstGeom>
        </p:spPr>
      </p:pic>
      <p:sp>
        <p:nvSpPr>
          <p:cNvPr id="16" name="TextBox 15"/>
          <p:cNvSpPr txBox="1"/>
          <p:nvPr/>
        </p:nvSpPr>
        <p:spPr>
          <a:xfrm>
            <a:off x="182648" y="2220284"/>
            <a:ext cx="2068295" cy="369332"/>
          </a:xfrm>
          <a:prstGeom prst="rect">
            <a:avLst/>
          </a:prstGeom>
          <a:noFill/>
        </p:spPr>
        <p:txBody>
          <a:bodyPr wrap="none" rtlCol="0">
            <a:spAutoFit/>
          </a:bodyPr>
          <a:lstStyle/>
          <a:p>
            <a:r>
              <a:rPr lang="en-US" dirty="0">
                <a:solidFill>
                  <a:srgbClr val="FF0000"/>
                </a:solidFill>
              </a:rPr>
              <a:t>a</a:t>
            </a:r>
            <a:r>
              <a:rPr lang="es-ES_tradnl" dirty="0" err="1" smtClean="0">
                <a:solidFill>
                  <a:srgbClr val="FF0000"/>
                </a:solidFill>
              </a:rPr>
              <a:t>nomalous</a:t>
            </a:r>
            <a:r>
              <a:rPr lang="es-ES_tradnl" dirty="0" smtClean="0">
                <a:solidFill>
                  <a:srgbClr val="FF0000"/>
                </a:solidFill>
              </a:rPr>
              <a:t> V </a:t>
            </a:r>
            <a:r>
              <a:rPr lang="es-ES_tradnl" dirty="0" err="1" smtClean="0">
                <a:solidFill>
                  <a:srgbClr val="FF0000"/>
                </a:solidFill>
              </a:rPr>
              <a:t>profile</a:t>
            </a:r>
            <a:endParaRPr lang="en-US" dirty="0">
              <a:solidFill>
                <a:srgbClr val="FF0000"/>
              </a:solidFill>
            </a:endParaRPr>
          </a:p>
        </p:txBody>
      </p:sp>
      <p:sp>
        <p:nvSpPr>
          <p:cNvPr id="17" name="TextBox 16"/>
          <p:cNvSpPr txBox="1"/>
          <p:nvPr/>
        </p:nvSpPr>
        <p:spPr>
          <a:xfrm>
            <a:off x="230390" y="2615454"/>
            <a:ext cx="295236" cy="369332"/>
          </a:xfrm>
          <a:prstGeom prst="rect">
            <a:avLst/>
          </a:prstGeom>
          <a:noFill/>
        </p:spPr>
        <p:txBody>
          <a:bodyPr wrap="none" rtlCol="0">
            <a:spAutoFit/>
          </a:bodyPr>
          <a:lstStyle/>
          <a:p>
            <a:r>
              <a:rPr lang="en-US" dirty="0" smtClean="0"/>
              <a:t>a</a:t>
            </a:r>
            <a:endParaRPr lang="en-US" dirty="0"/>
          </a:p>
        </p:txBody>
      </p:sp>
      <p:sp>
        <p:nvSpPr>
          <p:cNvPr id="20" name="TextBox 19"/>
          <p:cNvSpPr txBox="1"/>
          <p:nvPr/>
        </p:nvSpPr>
        <p:spPr>
          <a:xfrm>
            <a:off x="582035" y="434370"/>
            <a:ext cx="1833555" cy="461665"/>
          </a:xfrm>
          <a:prstGeom prst="rect">
            <a:avLst/>
          </a:prstGeom>
          <a:noFill/>
        </p:spPr>
        <p:txBody>
          <a:bodyPr wrap="none" rtlCol="0">
            <a:spAutoFit/>
          </a:bodyPr>
          <a:lstStyle/>
          <a:p>
            <a:r>
              <a:rPr lang="en-US" sz="2400" b="1" dirty="0" smtClean="0">
                <a:solidFill>
                  <a:srgbClr val="3366FF"/>
                </a:solidFill>
              </a:rPr>
              <a:t>observations</a:t>
            </a:r>
            <a:endParaRPr lang="en-US" sz="2400" b="1" dirty="0">
              <a:solidFill>
                <a:srgbClr val="3366FF"/>
              </a:solidFill>
            </a:endParaRPr>
          </a:p>
        </p:txBody>
      </p:sp>
      <p:sp>
        <p:nvSpPr>
          <p:cNvPr id="19" name="Rectangle 18"/>
          <p:cNvSpPr/>
          <p:nvPr/>
        </p:nvSpPr>
        <p:spPr>
          <a:xfrm>
            <a:off x="1958409" y="1208309"/>
            <a:ext cx="6842805" cy="78492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accent3">
                    <a:lumMod val="75000"/>
                  </a:schemeClr>
                </a:solidFill>
              </a:rPr>
              <a:t>TIP @ VTT</a:t>
            </a:r>
          </a:p>
          <a:p>
            <a:r>
              <a:rPr lang="en-US" b="1" dirty="0" smtClean="0">
                <a:solidFill>
                  <a:schemeClr val="accent3">
                    <a:lumMod val="75000"/>
                  </a:schemeClr>
                </a:solidFill>
              </a:rPr>
              <a:t>1083.0 nm He I triplet – noise in pol. 10</a:t>
            </a:r>
            <a:r>
              <a:rPr lang="en-US" b="1" baseline="30000" dirty="0" smtClean="0">
                <a:solidFill>
                  <a:schemeClr val="accent3">
                    <a:lumMod val="75000"/>
                  </a:schemeClr>
                </a:solidFill>
              </a:rPr>
              <a:t>-3</a:t>
            </a:r>
            <a:r>
              <a:rPr lang="en-US" b="1" dirty="0" smtClean="0">
                <a:solidFill>
                  <a:schemeClr val="accent3">
                    <a:lumMod val="75000"/>
                  </a:schemeClr>
                </a:solidFill>
              </a:rPr>
              <a:t> I</a:t>
            </a:r>
            <a:r>
              <a:rPr lang="en-US" b="1" baseline="-25000" dirty="0" smtClean="0">
                <a:solidFill>
                  <a:schemeClr val="accent3">
                    <a:lumMod val="75000"/>
                  </a:schemeClr>
                </a:solidFill>
              </a:rPr>
              <a:t>max</a:t>
            </a:r>
            <a:r>
              <a:rPr lang="en-US" b="1" dirty="0" smtClean="0">
                <a:solidFill>
                  <a:schemeClr val="accent3">
                    <a:lumMod val="75000"/>
                  </a:schemeClr>
                </a:solidFill>
              </a:rPr>
              <a:t> – spatial res. ≈ 0.6”</a:t>
            </a:r>
          </a:p>
        </p:txBody>
      </p:sp>
      <p:pic>
        <p:nvPicPr>
          <p:cNvPr id="29" name="Picture 28" descr="mapa_i_010.eps"/>
          <p:cNvPicPr>
            <a:picLocks noChangeAspect="1"/>
          </p:cNvPicPr>
          <p:nvPr/>
        </p:nvPicPr>
        <p:blipFill rotWithShape="1">
          <a:blip r:embed="rId5">
            <a:extLst>
              <a:ext uri="{28A0092B-C50C-407E-A947-70E740481C1C}">
                <a14:useLocalDpi xmlns:a14="http://schemas.microsoft.com/office/drawing/2010/main" val="0"/>
              </a:ext>
            </a:extLst>
          </a:blip>
          <a:srcRect l="2821" t="34942" r="18441"/>
          <a:stretch/>
        </p:blipFill>
        <p:spPr>
          <a:xfrm>
            <a:off x="1965163" y="2245887"/>
            <a:ext cx="6896663" cy="4070309"/>
          </a:xfrm>
          <a:prstGeom prst="rect">
            <a:avLst/>
          </a:prstGeom>
        </p:spPr>
      </p:pic>
    </p:spTree>
    <p:extLst>
      <p:ext uri="{BB962C8B-B14F-4D97-AF65-F5344CB8AC3E}">
        <p14:creationId xmlns:p14="http://schemas.microsoft.com/office/powerpoint/2010/main" val="3738713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270502" y="246582"/>
            <a:ext cx="9277828" cy="6460238"/>
            <a:chOff x="-270502" y="246582"/>
            <a:chExt cx="9277828" cy="6460238"/>
          </a:xfrm>
        </p:grpSpPr>
        <p:grpSp>
          <p:nvGrpSpPr>
            <p:cNvPr id="4" name="Group 3"/>
            <p:cNvGrpSpPr>
              <a:grpSpLocks noChangeAspect="1"/>
            </p:cNvGrpSpPr>
            <p:nvPr/>
          </p:nvGrpSpPr>
          <p:grpSpPr>
            <a:xfrm>
              <a:off x="-270502" y="246582"/>
              <a:ext cx="9115874" cy="6460238"/>
              <a:chOff x="-285622" y="0"/>
              <a:chExt cx="9677146" cy="6858000"/>
            </a:xfrm>
          </p:grpSpPr>
          <p:pic>
            <p:nvPicPr>
              <p:cNvPr id="3" name="Picture 2" descr="mapas_2.eps"/>
              <p:cNvPicPr>
                <a:picLocks noChangeAspect="1"/>
              </p:cNvPicPr>
              <p:nvPr/>
            </p:nvPicPr>
            <p:blipFill rotWithShape="1">
              <a:blip r:embed="rId3">
                <a:extLst>
                  <a:ext uri="{28A0092B-C50C-407E-A947-70E740481C1C}">
                    <a14:useLocalDpi xmlns:a14="http://schemas.microsoft.com/office/drawing/2010/main" val="0"/>
                  </a:ext>
                </a:extLst>
              </a:blip>
              <a:srcRect l="18151"/>
              <a:stretch/>
            </p:blipFill>
            <p:spPr>
              <a:xfrm>
                <a:off x="4898976" y="0"/>
                <a:ext cx="4492548" cy="6858000"/>
              </a:xfrm>
              <a:prstGeom prst="rect">
                <a:avLst/>
              </a:prstGeom>
            </p:spPr>
          </p:pic>
          <p:pic>
            <p:nvPicPr>
              <p:cNvPr id="2" name="Picture 1" descr="mapas_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622" y="0"/>
                <a:ext cx="5488823" cy="6858000"/>
              </a:xfrm>
              <a:prstGeom prst="rect">
                <a:avLst/>
              </a:prstGeom>
            </p:spPr>
          </p:pic>
        </p:grpSp>
        <p:sp>
          <p:nvSpPr>
            <p:cNvPr id="5" name="TextBox 4"/>
            <p:cNvSpPr txBox="1"/>
            <p:nvPr/>
          </p:nvSpPr>
          <p:spPr>
            <a:xfrm>
              <a:off x="8663932" y="982690"/>
              <a:ext cx="262211" cy="461665"/>
            </a:xfrm>
            <a:prstGeom prst="rect">
              <a:avLst/>
            </a:prstGeom>
            <a:noFill/>
          </p:spPr>
          <p:txBody>
            <a:bodyPr wrap="none" rtlCol="0">
              <a:spAutoFit/>
            </a:bodyPr>
            <a:lstStyle/>
            <a:p>
              <a:r>
                <a:rPr lang="en-US" sz="2400" dirty="0" smtClean="0"/>
                <a:t>I</a:t>
              </a:r>
              <a:endParaRPr lang="en-US" sz="2400" dirty="0"/>
            </a:p>
          </p:txBody>
        </p:sp>
        <p:sp>
          <p:nvSpPr>
            <p:cNvPr id="6" name="TextBox 5"/>
            <p:cNvSpPr txBox="1"/>
            <p:nvPr/>
          </p:nvSpPr>
          <p:spPr>
            <a:xfrm>
              <a:off x="8604652" y="2359648"/>
              <a:ext cx="402674" cy="461665"/>
            </a:xfrm>
            <a:prstGeom prst="rect">
              <a:avLst/>
            </a:prstGeom>
            <a:noFill/>
          </p:spPr>
          <p:txBody>
            <a:bodyPr wrap="none" rtlCol="0">
              <a:spAutoFit/>
            </a:bodyPr>
            <a:lstStyle/>
            <a:p>
              <a:r>
                <a:rPr lang="en-US" sz="2400" dirty="0" smtClean="0"/>
                <a:t>Q</a:t>
              </a:r>
              <a:endParaRPr lang="en-US" sz="2400" dirty="0"/>
            </a:p>
          </p:txBody>
        </p:sp>
        <p:sp>
          <p:nvSpPr>
            <p:cNvPr id="7" name="TextBox 6"/>
            <p:cNvSpPr txBox="1"/>
            <p:nvPr/>
          </p:nvSpPr>
          <p:spPr>
            <a:xfrm>
              <a:off x="8625101" y="3797094"/>
              <a:ext cx="382136" cy="461665"/>
            </a:xfrm>
            <a:prstGeom prst="rect">
              <a:avLst/>
            </a:prstGeom>
            <a:noFill/>
          </p:spPr>
          <p:txBody>
            <a:bodyPr wrap="none" rtlCol="0">
              <a:spAutoFit/>
            </a:bodyPr>
            <a:lstStyle/>
            <a:p>
              <a:r>
                <a:rPr lang="en-US" sz="2400" dirty="0"/>
                <a:t>U</a:t>
              </a:r>
            </a:p>
          </p:txBody>
        </p:sp>
        <p:sp>
          <p:nvSpPr>
            <p:cNvPr id="8" name="TextBox 7"/>
            <p:cNvSpPr txBox="1"/>
            <p:nvPr/>
          </p:nvSpPr>
          <p:spPr>
            <a:xfrm>
              <a:off x="8633031" y="5113598"/>
              <a:ext cx="364202" cy="461665"/>
            </a:xfrm>
            <a:prstGeom prst="rect">
              <a:avLst/>
            </a:prstGeom>
            <a:noFill/>
          </p:spPr>
          <p:txBody>
            <a:bodyPr wrap="none" rtlCol="0">
              <a:spAutoFit/>
            </a:bodyPr>
            <a:lstStyle/>
            <a:p>
              <a:r>
                <a:rPr lang="en-US" sz="2400" dirty="0" smtClean="0"/>
                <a:t>V</a:t>
              </a:r>
              <a:endParaRPr lang="en-US" sz="2400" dirty="0"/>
            </a:p>
          </p:txBody>
        </p:sp>
      </p:grpSp>
    </p:spTree>
    <p:extLst>
      <p:ext uri="{BB962C8B-B14F-4D97-AF65-F5344CB8AC3E}">
        <p14:creationId xmlns:p14="http://schemas.microsoft.com/office/powerpoint/2010/main" val="2293043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0430" y="537694"/>
            <a:ext cx="9334156" cy="6170084"/>
            <a:chOff x="-185790" y="-595594"/>
            <a:chExt cx="9334156" cy="6170084"/>
          </a:xfrm>
        </p:grpSpPr>
        <p:pic>
          <p:nvPicPr>
            <p:cNvPr id="5" name="Picture 4" descr="ncp_12.eps"/>
            <p:cNvPicPr>
              <a:picLocks noChangeAspect="1"/>
            </p:cNvPicPr>
            <p:nvPr/>
          </p:nvPicPr>
          <p:blipFill rotWithShape="1">
            <a:blip r:embed="rId3">
              <a:extLst>
                <a:ext uri="{28A0092B-C50C-407E-A947-70E740481C1C}">
                  <a14:useLocalDpi xmlns:a14="http://schemas.microsoft.com/office/drawing/2010/main" val="0"/>
                </a:ext>
              </a:extLst>
            </a:blip>
            <a:srcRect l="11487"/>
            <a:stretch/>
          </p:blipFill>
          <p:spPr>
            <a:xfrm>
              <a:off x="4687292" y="1974490"/>
              <a:ext cx="4461074" cy="3600000"/>
            </a:xfrm>
            <a:prstGeom prst="rect">
              <a:avLst/>
            </a:prstGeom>
          </p:spPr>
        </p:pic>
        <p:pic>
          <p:nvPicPr>
            <p:cNvPr id="3" name="Picture 2" descr="ncp_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360" y="-595594"/>
              <a:ext cx="5040000" cy="3600000"/>
            </a:xfrm>
            <a:prstGeom prst="rect">
              <a:avLst/>
            </a:prstGeom>
          </p:spPr>
        </p:pic>
        <p:pic>
          <p:nvPicPr>
            <p:cNvPr id="2" name="Picture 1" descr="ncp_6.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790" y="-595594"/>
              <a:ext cx="5040000" cy="3600000"/>
            </a:xfrm>
            <a:prstGeom prst="rect">
              <a:avLst/>
            </a:prstGeom>
          </p:spPr>
        </p:pic>
        <p:pic>
          <p:nvPicPr>
            <p:cNvPr id="4" name="Picture 3" descr="ncp_10.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790" y="1974490"/>
              <a:ext cx="5040000" cy="3600000"/>
            </a:xfrm>
            <a:prstGeom prst="rect">
              <a:avLst/>
            </a:prstGeom>
          </p:spPr>
        </p:pic>
      </p:grpSp>
      <p:sp>
        <p:nvSpPr>
          <p:cNvPr id="7" name="TextBox 6"/>
          <p:cNvSpPr txBox="1"/>
          <p:nvPr/>
        </p:nvSpPr>
        <p:spPr>
          <a:xfrm>
            <a:off x="683720" y="329798"/>
            <a:ext cx="8115272" cy="400110"/>
          </a:xfrm>
          <a:prstGeom prst="rect">
            <a:avLst/>
          </a:prstGeom>
          <a:noFill/>
        </p:spPr>
        <p:txBody>
          <a:bodyPr wrap="none" rtlCol="0">
            <a:spAutoFit/>
          </a:bodyPr>
          <a:lstStyle/>
          <a:p>
            <a:r>
              <a:rPr lang="en-US" sz="2000" dirty="0">
                <a:solidFill>
                  <a:srgbClr val="3366FF"/>
                </a:solidFill>
              </a:rPr>
              <a:t>p</a:t>
            </a:r>
            <a:r>
              <a:rPr lang="en-US" sz="2000" dirty="0" smtClean="0">
                <a:solidFill>
                  <a:srgbClr val="3366FF"/>
                </a:solidFill>
              </a:rPr>
              <a:t>atches of net circular </a:t>
            </a:r>
            <a:r>
              <a:rPr lang="en-US" sz="2000" dirty="0" err="1" smtClean="0">
                <a:solidFill>
                  <a:srgbClr val="3366FF"/>
                </a:solidFill>
              </a:rPr>
              <a:t>polarisation</a:t>
            </a:r>
            <a:r>
              <a:rPr lang="en-US" sz="2000" dirty="0" smtClean="0">
                <a:solidFill>
                  <a:srgbClr val="3366FF"/>
                </a:solidFill>
              </a:rPr>
              <a:t> are consistent during more than 135 min</a:t>
            </a:r>
            <a:r>
              <a:rPr lang="en-US" dirty="0" smtClean="0">
                <a:solidFill>
                  <a:srgbClr val="3366FF"/>
                </a:solidFill>
              </a:rPr>
              <a:t> </a:t>
            </a:r>
            <a:endParaRPr lang="en-US" dirty="0">
              <a:solidFill>
                <a:srgbClr val="3366FF"/>
              </a:solidFill>
            </a:endParaRPr>
          </a:p>
        </p:txBody>
      </p:sp>
      <p:sp>
        <p:nvSpPr>
          <p:cNvPr id="8" name="Oval 7"/>
          <p:cNvSpPr/>
          <p:nvPr/>
        </p:nvSpPr>
        <p:spPr>
          <a:xfrm>
            <a:off x="1390316" y="2384926"/>
            <a:ext cx="240632" cy="2326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331428" y="2417014"/>
            <a:ext cx="240632" cy="2326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04130" y="2307029"/>
            <a:ext cx="295236" cy="369332"/>
          </a:xfrm>
          <a:prstGeom prst="rect">
            <a:avLst/>
          </a:prstGeom>
          <a:noFill/>
        </p:spPr>
        <p:txBody>
          <a:bodyPr wrap="none" rtlCol="0">
            <a:spAutoFit/>
          </a:bodyPr>
          <a:lstStyle/>
          <a:p>
            <a:r>
              <a:rPr lang="en-US" dirty="0" smtClean="0"/>
              <a:t>a</a:t>
            </a:r>
            <a:endParaRPr lang="en-US" dirty="0"/>
          </a:p>
        </p:txBody>
      </p:sp>
      <p:sp>
        <p:nvSpPr>
          <p:cNvPr id="11" name="TextBox 10"/>
          <p:cNvSpPr txBox="1"/>
          <p:nvPr/>
        </p:nvSpPr>
        <p:spPr>
          <a:xfrm>
            <a:off x="1344288" y="2280292"/>
            <a:ext cx="305943" cy="369332"/>
          </a:xfrm>
          <a:prstGeom prst="rect">
            <a:avLst/>
          </a:prstGeom>
          <a:noFill/>
        </p:spPr>
        <p:txBody>
          <a:bodyPr wrap="none" rtlCol="0">
            <a:spAutoFit/>
          </a:bodyPr>
          <a:lstStyle/>
          <a:p>
            <a:r>
              <a:rPr lang="en-US" dirty="0" smtClean="0"/>
              <a:t>d</a:t>
            </a:r>
            <a:endParaRPr lang="en-US" dirty="0"/>
          </a:p>
        </p:txBody>
      </p:sp>
      <p:sp>
        <p:nvSpPr>
          <p:cNvPr id="12" name="Oval 11"/>
          <p:cNvSpPr/>
          <p:nvPr/>
        </p:nvSpPr>
        <p:spPr>
          <a:xfrm>
            <a:off x="5775159" y="2617536"/>
            <a:ext cx="240632" cy="2326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483685" y="2606849"/>
            <a:ext cx="240632" cy="2326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746889" y="2531799"/>
            <a:ext cx="305943" cy="369332"/>
          </a:xfrm>
          <a:prstGeom prst="rect">
            <a:avLst/>
          </a:prstGeom>
          <a:noFill/>
        </p:spPr>
        <p:txBody>
          <a:bodyPr wrap="none" rtlCol="0">
            <a:spAutoFit/>
          </a:bodyPr>
          <a:lstStyle/>
          <a:p>
            <a:r>
              <a:rPr lang="en-US" dirty="0" smtClean="0"/>
              <a:t>b</a:t>
            </a:r>
            <a:endParaRPr lang="en-US" dirty="0"/>
          </a:p>
        </p:txBody>
      </p:sp>
      <p:sp>
        <p:nvSpPr>
          <p:cNvPr id="15" name="TextBox 14"/>
          <p:cNvSpPr txBox="1"/>
          <p:nvPr/>
        </p:nvSpPr>
        <p:spPr>
          <a:xfrm>
            <a:off x="6456948" y="2516125"/>
            <a:ext cx="282274" cy="369332"/>
          </a:xfrm>
          <a:prstGeom prst="rect">
            <a:avLst/>
          </a:prstGeom>
          <a:noFill/>
        </p:spPr>
        <p:txBody>
          <a:bodyPr wrap="none" rtlCol="0">
            <a:spAutoFit/>
          </a:bodyPr>
          <a:lstStyle/>
          <a:p>
            <a:r>
              <a:rPr lang="en-US" dirty="0" smtClean="0"/>
              <a:t>c</a:t>
            </a:r>
            <a:endParaRPr lang="en-US" dirty="0"/>
          </a:p>
        </p:txBody>
      </p:sp>
    </p:spTree>
    <p:extLst>
      <p:ext uri="{BB962C8B-B14F-4D97-AF65-F5344CB8AC3E}">
        <p14:creationId xmlns:p14="http://schemas.microsoft.com/office/powerpoint/2010/main" val="229304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5482" y="799285"/>
            <a:ext cx="4660300" cy="400110"/>
          </a:xfrm>
          <a:prstGeom prst="rect">
            <a:avLst/>
          </a:prstGeom>
          <a:solidFill>
            <a:srgbClr val="FFFFFF"/>
          </a:solidFill>
        </p:spPr>
        <p:txBody>
          <a:bodyPr wrap="none" rtlCol="0">
            <a:spAutoFit/>
          </a:bodyPr>
          <a:lstStyle/>
          <a:p>
            <a:r>
              <a:rPr lang="en-US" sz="2000" b="1" dirty="0">
                <a:solidFill>
                  <a:schemeClr val="accent6"/>
                </a:solidFill>
              </a:rPr>
              <a:t>h</a:t>
            </a:r>
            <a:r>
              <a:rPr lang="en-US" sz="2000" b="1" dirty="0" smtClean="0">
                <a:solidFill>
                  <a:schemeClr val="accent6"/>
                </a:solidFill>
              </a:rPr>
              <a:t>ow to interpret net circular </a:t>
            </a:r>
            <a:r>
              <a:rPr lang="en-US" sz="2000" b="1" dirty="0" err="1" smtClean="0">
                <a:solidFill>
                  <a:schemeClr val="accent6"/>
                </a:solidFill>
              </a:rPr>
              <a:t>polarisation</a:t>
            </a:r>
            <a:r>
              <a:rPr lang="en-US" sz="2000" b="1" dirty="0" smtClean="0">
                <a:solidFill>
                  <a:schemeClr val="accent6"/>
                </a:solidFill>
              </a:rPr>
              <a:t>?</a:t>
            </a:r>
            <a:endParaRPr lang="en-US" sz="2000" b="1" dirty="0">
              <a:solidFill>
                <a:schemeClr val="accent6"/>
              </a:solidFill>
            </a:endParaRPr>
          </a:p>
        </p:txBody>
      </p:sp>
      <p:sp>
        <p:nvSpPr>
          <p:cNvPr id="3" name="TextBox 2"/>
          <p:cNvSpPr txBox="1"/>
          <p:nvPr/>
        </p:nvSpPr>
        <p:spPr>
          <a:xfrm>
            <a:off x="342890" y="1856157"/>
            <a:ext cx="3589419" cy="1631216"/>
          </a:xfrm>
          <a:prstGeom prst="rect">
            <a:avLst/>
          </a:prstGeom>
          <a:noFill/>
        </p:spPr>
        <p:txBody>
          <a:bodyPr wrap="none" rtlCol="0">
            <a:spAutoFit/>
          </a:bodyPr>
          <a:lstStyle/>
          <a:p>
            <a:pPr algn="ctr"/>
            <a:r>
              <a:rPr lang="en-US" sz="2000" dirty="0" smtClean="0"/>
              <a:t>Zeeman effect</a:t>
            </a:r>
          </a:p>
          <a:p>
            <a:pPr algn="ctr"/>
            <a:r>
              <a:rPr lang="en-US" sz="2000" dirty="0" smtClean="0"/>
              <a:t>+</a:t>
            </a:r>
          </a:p>
          <a:p>
            <a:pPr algn="ctr"/>
            <a:r>
              <a:rPr lang="en-US" sz="2000" dirty="0" err="1" smtClean="0"/>
              <a:t>radiative</a:t>
            </a:r>
            <a:r>
              <a:rPr lang="en-US" sz="2000" dirty="0" smtClean="0"/>
              <a:t> transfer effects</a:t>
            </a:r>
          </a:p>
          <a:p>
            <a:pPr algn="ctr"/>
            <a:r>
              <a:rPr lang="en-US" sz="2000" dirty="0" smtClean="0"/>
              <a:t>(gradients of vel. and mag. Field)</a:t>
            </a:r>
          </a:p>
          <a:p>
            <a:pPr algn="ctr"/>
            <a:endParaRPr lang="en-US" sz="2000" dirty="0"/>
          </a:p>
        </p:txBody>
      </p:sp>
      <p:sp>
        <p:nvSpPr>
          <p:cNvPr id="5" name="TextBox 4"/>
          <p:cNvSpPr txBox="1"/>
          <p:nvPr/>
        </p:nvSpPr>
        <p:spPr>
          <a:xfrm>
            <a:off x="4441820" y="1856157"/>
            <a:ext cx="4354227" cy="1015663"/>
          </a:xfrm>
          <a:prstGeom prst="rect">
            <a:avLst/>
          </a:prstGeom>
          <a:noFill/>
        </p:spPr>
        <p:txBody>
          <a:bodyPr wrap="none" rtlCol="0">
            <a:spAutoFit/>
          </a:bodyPr>
          <a:lstStyle/>
          <a:p>
            <a:pPr algn="ctr"/>
            <a:r>
              <a:rPr lang="en-US" sz="2000" dirty="0"/>
              <a:t>a</a:t>
            </a:r>
            <a:r>
              <a:rPr lang="en-US" sz="2000" dirty="0" smtClean="0"/>
              <a:t>tomic orientation</a:t>
            </a:r>
          </a:p>
          <a:p>
            <a:pPr algn="ctr"/>
            <a:r>
              <a:rPr lang="en-US" sz="2000" dirty="0" smtClean="0"/>
              <a:t>(population imbalance of </a:t>
            </a:r>
            <a:r>
              <a:rPr lang="en-US" sz="2000" dirty="0" err="1" smtClean="0"/>
              <a:t>σ</a:t>
            </a:r>
            <a:r>
              <a:rPr lang="en-US" sz="2000" dirty="0" smtClean="0"/>
              <a:t> components</a:t>
            </a:r>
          </a:p>
          <a:p>
            <a:pPr algn="ctr"/>
            <a:r>
              <a:rPr lang="en-US" sz="2000" dirty="0" smtClean="0">
                <a:sym typeface="Wingdings"/>
              </a:rPr>
              <a:t> symmetric contribution to Stokes V</a:t>
            </a:r>
            <a:r>
              <a:rPr lang="en-US" sz="2000" dirty="0" smtClean="0"/>
              <a:t>)</a:t>
            </a:r>
          </a:p>
        </p:txBody>
      </p:sp>
      <p:cxnSp>
        <p:nvCxnSpPr>
          <p:cNvPr id="7" name="Straight Arrow Connector 6"/>
          <p:cNvCxnSpPr>
            <a:stCxn id="2" idx="2"/>
            <a:endCxn id="3" idx="0"/>
          </p:cNvCxnSpPr>
          <p:nvPr/>
        </p:nvCxnSpPr>
        <p:spPr>
          <a:xfrm flipH="1">
            <a:off x="2137600" y="1199395"/>
            <a:ext cx="2628032" cy="656762"/>
          </a:xfrm>
          <a:prstGeom prst="straightConnector1">
            <a:avLst/>
          </a:prstGeom>
          <a:ln w="3810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2" idx="2"/>
          </p:cNvCxnSpPr>
          <p:nvPr/>
        </p:nvCxnSpPr>
        <p:spPr>
          <a:xfrm>
            <a:off x="4765632" y="1199395"/>
            <a:ext cx="1991444" cy="656762"/>
          </a:xfrm>
          <a:prstGeom prst="straightConnector1">
            <a:avLst/>
          </a:prstGeom>
          <a:ln w="3810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062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5482" y="799285"/>
            <a:ext cx="4660300" cy="400110"/>
          </a:xfrm>
          <a:prstGeom prst="rect">
            <a:avLst/>
          </a:prstGeom>
          <a:solidFill>
            <a:srgbClr val="FFFFFF"/>
          </a:solidFill>
        </p:spPr>
        <p:txBody>
          <a:bodyPr wrap="none" rtlCol="0">
            <a:spAutoFit/>
          </a:bodyPr>
          <a:lstStyle/>
          <a:p>
            <a:r>
              <a:rPr lang="en-US" sz="2000" b="1" dirty="0">
                <a:solidFill>
                  <a:srgbClr val="F79646"/>
                </a:solidFill>
              </a:rPr>
              <a:t>h</a:t>
            </a:r>
            <a:r>
              <a:rPr lang="en-US" sz="2000" b="1" dirty="0" smtClean="0">
                <a:solidFill>
                  <a:srgbClr val="F79646"/>
                </a:solidFill>
              </a:rPr>
              <a:t>ow to interpret net circular </a:t>
            </a:r>
            <a:r>
              <a:rPr lang="en-US" sz="2000" b="1" dirty="0" err="1" smtClean="0">
                <a:solidFill>
                  <a:srgbClr val="F79646"/>
                </a:solidFill>
              </a:rPr>
              <a:t>polarisation</a:t>
            </a:r>
            <a:r>
              <a:rPr lang="en-US" sz="2000" b="1" dirty="0" smtClean="0">
                <a:solidFill>
                  <a:srgbClr val="F79646"/>
                </a:solidFill>
              </a:rPr>
              <a:t>?</a:t>
            </a:r>
            <a:endParaRPr lang="en-US" sz="2000" b="1" dirty="0">
              <a:solidFill>
                <a:srgbClr val="F79646"/>
              </a:solidFill>
            </a:endParaRPr>
          </a:p>
        </p:txBody>
      </p:sp>
      <p:sp>
        <p:nvSpPr>
          <p:cNvPr id="3" name="TextBox 2"/>
          <p:cNvSpPr txBox="1"/>
          <p:nvPr/>
        </p:nvSpPr>
        <p:spPr>
          <a:xfrm>
            <a:off x="330116" y="1856157"/>
            <a:ext cx="3614967" cy="1631216"/>
          </a:xfrm>
          <a:prstGeom prst="rect">
            <a:avLst/>
          </a:prstGeom>
          <a:noFill/>
        </p:spPr>
        <p:txBody>
          <a:bodyPr wrap="none" rtlCol="0">
            <a:spAutoFit/>
          </a:bodyPr>
          <a:lstStyle/>
          <a:p>
            <a:pPr algn="ctr"/>
            <a:r>
              <a:rPr lang="en-US" sz="2000" dirty="0" smtClean="0"/>
              <a:t>Zeeman effect</a:t>
            </a:r>
          </a:p>
          <a:p>
            <a:pPr algn="ctr"/>
            <a:r>
              <a:rPr lang="en-US" sz="2000" dirty="0" smtClean="0"/>
              <a:t>+</a:t>
            </a:r>
          </a:p>
          <a:p>
            <a:pPr algn="ctr"/>
            <a:r>
              <a:rPr lang="en-US" sz="2000" dirty="0" err="1" smtClean="0"/>
              <a:t>radiative</a:t>
            </a:r>
            <a:r>
              <a:rPr lang="en-US" sz="2000" dirty="0" smtClean="0"/>
              <a:t> transfer effects</a:t>
            </a:r>
          </a:p>
          <a:p>
            <a:pPr algn="ctr"/>
            <a:r>
              <a:rPr lang="en-US" sz="2000" dirty="0" smtClean="0"/>
              <a:t>(gradients of vel. and mag. Field)</a:t>
            </a:r>
          </a:p>
          <a:p>
            <a:pPr algn="ctr"/>
            <a:endParaRPr lang="en-US" sz="2000" dirty="0"/>
          </a:p>
        </p:txBody>
      </p:sp>
      <p:cxnSp>
        <p:nvCxnSpPr>
          <p:cNvPr id="7" name="Straight Arrow Connector 6"/>
          <p:cNvCxnSpPr>
            <a:stCxn id="2" idx="2"/>
            <a:endCxn id="3" idx="0"/>
          </p:cNvCxnSpPr>
          <p:nvPr/>
        </p:nvCxnSpPr>
        <p:spPr>
          <a:xfrm flipH="1">
            <a:off x="2137600" y="1199395"/>
            <a:ext cx="2628032" cy="656762"/>
          </a:xfrm>
          <a:prstGeom prst="straightConnector1">
            <a:avLst/>
          </a:prstGeom>
          <a:ln w="38100" cmpd="sng">
            <a:solidFill>
              <a:srgbClr val="F7964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2" idx="2"/>
          </p:cNvCxnSpPr>
          <p:nvPr/>
        </p:nvCxnSpPr>
        <p:spPr>
          <a:xfrm>
            <a:off x="4765632" y="1199395"/>
            <a:ext cx="1991444" cy="656762"/>
          </a:xfrm>
          <a:prstGeom prst="straightConnector1">
            <a:avLst/>
          </a:prstGeom>
          <a:ln w="38100" cmpd="sng">
            <a:solidFill>
              <a:srgbClr val="F79646"/>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0116" y="3377613"/>
            <a:ext cx="3614967" cy="400110"/>
          </a:xfrm>
          <a:prstGeom prst="rect">
            <a:avLst/>
          </a:prstGeom>
          <a:solidFill>
            <a:schemeClr val="bg2"/>
          </a:solidFill>
          <a:ln>
            <a:noFill/>
          </a:ln>
          <a:effectLst/>
        </p:spPr>
        <p:txBody>
          <a:bodyPr wrap="square" rtlCol="0">
            <a:spAutoFit/>
          </a:bodyPr>
          <a:lstStyle/>
          <a:p>
            <a:pPr algn="ctr"/>
            <a:r>
              <a:rPr lang="en-US" sz="2000" b="1" dirty="0" smtClean="0">
                <a:solidFill>
                  <a:srgbClr val="77933C"/>
                </a:solidFill>
              </a:rPr>
              <a:t>VERY UNLIKELY</a:t>
            </a:r>
            <a:endParaRPr lang="en-US" sz="2000" b="1" dirty="0">
              <a:solidFill>
                <a:srgbClr val="77933C"/>
              </a:solidFill>
            </a:endParaRPr>
          </a:p>
        </p:txBody>
      </p:sp>
      <p:sp>
        <p:nvSpPr>
          <p:cNvPr id="10" name="TextBox 9"/>
          <p:cNvSpPr txBox="1"/>
          <p:nvPr/>
        </p:nvSpPr>
        <p:spPr>
          <a:xfrm>
            <a:off x="330116" y="4123814"/>
            <a:ext cx="3614967" cy="1754327"/>
          </a:xfrm>
          <a:prstGeom prst="rect">
            <a:avLst/>
          </a:prstGeom>
          <a:noFill/>
        </p:spPr>
        <p:txBody>
          <a:bodyPr wrap="square" rtlCol="0">
            <a:spAutoFit/>
          </a:bodyPr>
          <a:lstStyle/>
          <a:p>
            <a:r>
              <a:rPr lang="en-US" dirty="0"/>
              <a:t>o</a:t>
            </a:r>
            <a:r>
              <a:rPr lang="en-US" dirty="0" smtClean="0"/>
              <a:t>ne-lobbed V profiles due to gradients have half width of the intensity profile</a:t>
            </a:r>
          </a:p>
          <a:p>
            <a:endParaRPr lang="en-US" dirty="0"/>
          </a:p>
          <a:p>
            <a:r>
              <a:rPr lang="en-US" dirty="0"/>
              <a:t>o</a:t>
            </a:r>
            <a:r>
              <a:rPr lang="en-US" dirty="0" smtClean="0"/>
              <a:t>ur observed V profiles are as broad as the intensity</a:t>
            </a:r>
            <a:endParaRPr lang="en-US" dirty="0"/>
          </a:p>
        </p:txBody>
      </p:sp>
      <p:sp>
        <p:nvSpPr>
          <p:cNvPr id="11" name="TextBox 10"/>
          <p:cNvSpPr txBox="1"/>
          <p:nvPr/>
        </p:nvSpPr>
        <p:spPr>
          <a:xfrm>
            <a:off x="4441820" y="1856157"/>
            <a:ext cx="4354227" cy="1015663"/>
          </a:xfrm>
          <a:prstGeom prst="rect">
            <a:avLst/>
          </a:prstGeom>
          <a:noFill/>
        </p:spPr>
        <p:txBody>
          <a:bodyPr wrap="none" rtlCol="0">
            <a:spAutoFit/>
          </a:bodyPr>
          <a:lstStyle/>
          <a:p>
            <a:pPr algn="ctr"/>
            <a:r>
              <a:rPr lang="en-US" sz="2000" dirty="0"/>
              <a:t>a</a:t>
            </a:r>
            <a:r>
              <a:rPr lang="en-US" sz="2000" dirty="0" smtClean="0"/>
              <a:t>tomic orientation</a:t>
            </a:r>
          </a:p>
          <a:p>
            <a:pPr algn="ctr"/>
            <a:r>
              <a:rPr lang="en-US" sz="2000" dirty="0" smtClean="0"/>
              <a:t>(population imbalance of </a:t>
            </a:r>
            <a:r>
              <a:rPr lang="en-US" sz="2000" dirty="0" err="1" smtClean="0"/>
              <a:t>σ</a:t>
            </a:r>
            <a:r>
              <a:rPr lang="en-US" sz="2000" dirty="0" smtClean="0"/>
              <a:t> components</a:t>
            </a:r>
          </a:p>
          <a:p>
            <a:pPr algn="ctr"/>
            <a:r>
              <a:rPr lang="en-US" sz="2000" dirty="0" smtClean="0">
                <a:sym typeface="Wingdings"/>
              </a:rPr>
              <a:t> symmetric contribution to Stokes V</a:t>
            </a:r>
            <a:r>
              <a:rPr lang="en-US" sz="2000" dirty="0" smtClean="0"/>
              <a:t>)</a:t>
            </a:r>
          </a:p>
        </p:txBody>
      </p:sp>
    </p:spTree>
    <p:extLst>
      <p:ext uri="{BB962C8B-B14F-4D97-AF65-F5344CB8AC3E}">
        <p14:creationId xmlns:p14="http://schemas.microsoft.com/office/powerpoint/2010/main" val="3274843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5482" y="799285"/>
            <a:ext cx="4660300" cy="400110"/>
          </a:xfrm>
          <a:prstGeom prst="rect">
            <a:avLst/>
          </a:prstGeom>
          <a:solidFill>
            <a:srgbClr val="FFFFFF"/>
          </a:solidFill>
        </p:spPr>
        <p:txBody>
          <a:bodyPr wrap="none" rtlCol="0">
            <a:spAutoFit/>
          </a:bodyPr>
          <a:lstStyle/>
          <a:p>
            <a:r>
              <a:rPr lang="en-US" sz="2000" b="1" dirty="0">
                <a:solidFill>
                  <a:srgbClr val="F79646"/>
                </a:solidFill>
              </a:rPr>
              <a:t>h</a:t>
            </a:r>
            <a:r>
              <a:rPr lang="en-US" sz="2000" b="1" dirty="0" smtClean="0">
                <a:solidFill>
                  <a:srgbClr val="F79646"/>
                </a:solidFill>
              </a:rPr>
              <a:t>ow to interpret net circular </a:t>
            </a:r>
            <a:r>
              <a:rPr lang="en-US" sz="2000" b="1" dirty="0" err="1" smtClean="0">
                <a:solidFill>
                  <a:srgbClr val="F79646"/>
                </a:solidFill>
              </a:rPr>
              <a:t>polarisation</a:t>
            </a:r>
            <a:r>
              <a:rPr lang="en-US" sz="2000" b="1" dirty="0" smtClean="0">
                <a:solidFill>
                  <a:srgbClr val="F79646"/>
                </a:solidFill>
              </a:rPr>
              <a:t>?</a:t>
            </a:r>
            <a:endParaRPr lang="en-US" sz="2000" b="1" dirty="0">
              <a:solidFill>
                <a:srgbClr val="F79646"/>
              </a:solidFill>
            </a:endParaRPr>
          </a:p>
        </p:txBody>
      </p:sp>
      <p:sp>
        <p:nvSpPr>
          <p:cNvPr id="3" name="TextBox 2"/>
          <p:cNvSpPr txBox="1"/>
          <p:nvPr/>
        </p:nvSpPr>
        <p:spPr>
          <a:xfrm>
            <a:off x="342890" y="1856157"/>
            <a:ext cx="3589419" cy="1631216"/>
          </a:xfrm>
          <a:prstGeom prst="rect">
            <a:avLst/>
          </a:prstGeom>
          <a:noFill/>
        </p:spPr>
        <p:txBody>
          <a:bodyPr wrap="none" rtlCol="0">
            <a:spAutoFit/>
          </a:bodyPr>
          <a:lstStyle/>
          <a:p>
            <a:pPr algn="ctr"/>
            <a:r>
              <a:rPr lang="en-US" sz="2000" dirty="0" smtClean="0"/>
              <a:t>Zeeman effect</a:t>
            </a:r>
          </a:p>
          <a:p>
            <a:pPr algn="ctr"/>
            <a:r>
              <a:rPr lang="en-US" sz="2000" dirty="0" smtClean="0"/>
              <a:t>+</a:t>
            </a:r>
          </a:p>
          <a:p>
            <a:pPr algn="ctr"/>
            <a:r>
              <a:rPr lang="en-US" sz="2000" dirty="0" err="1" smtClean="0"/>
              <a:t>radiative</a:t>
            </a:r>
            <a:r>
              <a:rPr lang="en-US" sz="2000" dirty="0" smtClean="0"/>
              <a:t> transfer effects</a:t>
            </a:r>
          </a:p>
          <a:p>
            <a:pPr algn="ctr"/>
            <a:r>
              <a:rPr lang="en-US" sz="2000" dirty="0" smtClean="0"/>
              <a:t>(gradients of vel. and mag. Field)</a:t>
            </a:r>
          </a:p>
          <a:p>
            <a:pPr algn="ctr"/>
            <a:endParaRPr lang="en-US" sz="2000" dirty="0"/>
          </a:p>
        </p:txBody>
      </p:sp>
      <p:cxnSp>
        <p:nvCxnSpPr>
          <p:cNvPr id="7" name="Straight Arrow Connector 6"/>
          <p:cNvCxnSpPr>
            <a:stCxn id="2" idx="2"/>
            <a:endCxn id="3" idx="0"/>
          </p:cNvCxnSpPr>
          <p:nvPr/>
        </p:nvCxnSpPr>
        <p:spPr>
          <a:xfrm flipH="1">
            <a:off x="2137600" y="1199395"/>
            <a:ext cx="2628032" cy="656762"/>
          </a:xfrm>
          <a:prstGeom prst="straightConnector1">
            <a:avLst/>
          </a:prstGeom>
          <a:ln w="38100" cmpd="sng">
            <a:solidFill>
              <a:srgbClr val="F7964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2" idx="2"/>
          </p:cNvCxnSpPr>
          <p:nvPr/>
        </p:nvCxnSpPr>
        <p:spPr>
          <a:xfrm>
            <a:off x="4765632" y="1199395"/>
            <a:ext cx="1991444" cy="656762"/>
          </a:xfrm>
          <a:prstGeom prst="straightConnector1">
            <a:avLst/>
          </a:prstGeom>
          <a:ln w="38100" cmpd="sng">
            <a:solidFill>
              <a:srgbClr val="F79646"/>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0116" y="3377613"/>
            <a:ext cx="3614967" cy="400110"/>
          </a:xfrm>
          <a:prstGeom prst="rect">
            <a:avLst/>
          </a:prstGeom>
          <a:solidFill>
            <a:srgbClr val="EEECE1"/>
          </a:solidFill>
          <a:ln>
            <a:noFill/>
          </a:ln>
          <a:effectLst/>
        </p:spPr>
        <p:txBody>
          <a:bodyPr wrap="square" rtlCol="0">
            <a:spAutoFit/>
          </a:bodyPr>
          <a:lstStyle/>
          <a:p>
            <a:pPr algn="ctr"/>
            <a:r>
              <a:rPr lang="en-US" sz="2000" b="1" dirty="0" smtClean="0">
                <a:solidFill>
                  <a:srgbClr val="77933C"/>
                </a:solidFill>
              </a:rPr>
              <a:t>VERY UNLIKELY</a:t>
            </a:r>
            <a:endParaRPr lang="en-US" sz="2000" b="1" dirty="0">
              <a:solidFill>
                <a:srgbClr val="77933C"/>
              </a:solidFill>
            </a:endParaRPr>
          </a:p>
        </p:txBody>
      </p:sp>
      <p:sp>
        <p:nvSpPr>
          <p:cNvPr id="10" name="TextBox 9"/>
          <p:cNvSpPr txBox="1"/>
          <p:nvPr/>
        </p:nvSpPr>
        <p:spPr>
          <a:xfrm>
            <a:off x="330116" y="4123814"/>
            <a:ext cx="3614967" cy="1754327"/>
          </a:xfrm>
          <a:prstGeom prst="rect">
            <a:avLst/>
          </a:prstGeom>
          <a:noFill/>
        </p:spPr>
        <p:txBody>
          <a:bodyPr wrap="square" rtlCol="0">
            <a:spAutoFit/>
          </a:bodyPr>
          <a:lstStyle/>
          <a:p>
            <a:r>
              <a:rPr lang="en-US" dirty="0"/>
              <a:t>o</a:t>
            </a:r>
            <a:r>
              <a:rPr lang="en-US" dirty="0" smtClean="0"/>
              <a:t>ne-lobbed V profiles due to gradients have half width of the intensity profile</a:t>
            </a:r>
          </a:p>
          <a:p>
            <a:endParaRPr lang="en-US" dirty="0"/>
          </a:p>
          <a:p>
            <a:r>
              <a:rPr lang="en-US" dirty="0"/>
              <a:t>o</a:t>
            </a:r>
            <a:r>
              <a:rPr lang="en-US" dirty="0" smtClean="0"/>
              <a:t>ur observed V profiles are as broad as the intensity</a:t>
            </a:r>
            <a:endParaRPr lang="en-US" dirty="0"/>
          </a:p>
        </p:txBody>
      </p:sp>
      <p:sp>
        <p:nvSpPr>
          <p:cNvPr id="8" name="TextBox 7"/>
          <p:cNvSpPr txBox="1"/>
          <p:nvPr/>
        </p:nvSpPr>
        <p:spPr>
          <a:xfrm>
            <a:off x="4402935" y="2966617"/>
            <a:ext cx="4431998" cy="3170099"/>
          </a:xfrm>
          <a:prstGeom prst="rect">
            <a:avLst/>
          </a:prstGeom>
          <a:noFill/>
        </p:spPr>
        <p:txBody>
          <a:bodyPr wrap="square" rtlCol="0">
            <a:spAutoFit/>
          </a:bodyPr>
          <a:lstStyle/>
          <a:p>
            <a:pPr algn="ctr"/>
            <a:r>
              <a:rPr lang="es-ES_tradnl" sz="2000" dirty="0" smtClean="0">
                <a:solidFill>
                  <a:srgbClr val="3366FF"/>
                </a:solidFill>
              </a:rPr>
              <a:t>INVERSION OF 4 STOKES PROFILES</a:t>
            </a:r>
          </a:p>
          <a:p>
            <a:endParaRPr lang="es-ES_tradnl" sz="2000" dirty="0">
              <a:solidFill>
                <a:srgbClr val="3366FF"/>
              </a:solidFill>
            </a:endParaRPr>
          </a:p>
          <a:p>
            <a:r>
              <a:rPr lang="en-US" sz="2000" dirty="0" smtClean="0">
                <a:solidFill>
                  <a:srgbClr val="3366FF"/>
                </a:solidFill>
              </a:rPr>
              <a:t>1) o</a:t>
            </a:r>
            <a:r>
              <a:rPr lang="es-ES_tradnl" sz="2000" dirty="0" err="1" smtClean="0">
                <a:solidFill>
                  <a:srgbClr val="3366FF"/>
                </a:solidFill>
              </a:rPr>
              <a:t>ne</a:t>
            </a:r>
            <a:r>
              <a:rPr lang="es-ES_tradnl" sz="2000" dirty="0" smtClean="0">
                <a:solidFill>
                  <a:srgbClr val="3366FF"/>
                </a:solidFill>
              </a:rPr>
              <a:t> </a:t>
            </a:r>
            <a:r>
              <a:rPr lang="es-ES_tradnl" sz="2000" dirty="0" err="1" smtClean="0">
                <a:solidFill>
                  <a:srgbClr val="3366FF"/>
                </a:solidFill>
              </a:rPr>
              <a:t>slab</a:t>
            </a:r>
            <a:r>
              <a:rPr lang="es-ES_tradnl" sz="2000" dirty="0" smtClean="0">
                <a:solidFill>
                  <a:srgbClr val="3366FF"/>
                </a:solidFill>
              </a:rPr>
              <a:t> </a:t>
            </a:r>
            <a:r>
              <a:rPr lang="es-ES_tradnl" sz="2000" dirty="0" err="1" smtClean="0">
                <a:solidFill>
                  <a:srgbClr val="3366FF"/>
                </a:solidFill>
              </a:rPr>
              <a:t>with</a:t>
            </a:r>
            <a:r>
              <a:rPr lang="es-ES_tradnl" sz="2000" dirty="0" smtClean="0">
                <a:solidFill>
                  <a:srgbClr val="3366FF"/>
                </a:solidFill>
              </a:rPr>
              <a:t> </a:t>
            </a:r>
            <a:r>
              <a:rPr lang="es-ES_tradnl" sz="2000" dirty="0" err="1" smtClean="0">
                <a:solidFill>
                  <a:srgbClr val="3366FF"/>
                </a:solidFill>
              </a:rPr>
              <a:t>constant</a:t>
            </a:r>
            <a:r>
              <a:rPr lang="es-ES_tradnl" sz="2000" dirty="0" smtClean="0">
                <a:solidFill>
                  <a:srgbClr val="3366FF"/>
                </a:solidFill>
              </a:rPr>
              <a:t> </a:t>
            </a:r>
            <a:r>
              <a:rPr lang="es-ES_tradnl" sz="2000" dirty="0" err="1" smtClean="0">
                <a:solidFill>
                  <a:srgbClr val="3366FF"/>
                </a:solidFill>
              </a:rPr>
              <a:t>properties</a:t>
            </a:r>
            <a:endParaRPr lang="es-ES_tradnl" sz="2000" dirty="0" smtClean="0">
              <a:solidFill>
                <a:srgbClr val="3366FF"/>
              </a:solidFill>
            </a:endParaRPr>
          </a:p>
          <a:p>
            <a:pPr marL="457200" indent="-457200">
              <a:buAutoNum type="arabicParenR"/>
            </a:pPr>
            <a:endParaRPr lang="es-ES_tradnl" sz="2000" dirty="0" smtClean="0">
              <a:solidFill>
                <a:srgbClr val="3366FF"/>
              </a:solidFill>
            </a:endParaRPr>
          </a:p>
          <a:p>
            <a:r>
              <a:rPr lang="es-ES_tradnl" sz="2000" dirty="0" smtClean="0">
                <a:solidFill>
                  <a:srgbClr val="3366FF"/>
                </a:solidFill>
              </a:rPr>
              <a:t>2) 1 + </a:t>
            </a:r>
            <a:r>
              <a:rPr lang="es-ES_tradnl" sz="2000" dirty="0" err="1" smtClean="0">
                <a:solidFill>
                  <a:srgbClr val="3366FF"/>
                </a:solidFill>
              </a:rPr>
              <a:t>atomic</a:t>
            </a:r>
            <a:r>
              <a:rPr lang="es-ES_tradnl" sz="2000" dirty="0" smtClean="0">
                <a:solidFill>
                  <a:srgbClr val="3366FF"/>
                </a:solidFill>
              </a:rPr>
              <a:t> </a:t>
            </a:r>
            <a:r>
              <a:rPr lang="es-ES_tradnl" sz="2000" dirty="0" err="1" smtClean="0">
                <a:solidFill>
                  <a:srgbClr val="3366FF"/>
                </a:solidFill>
              </a:rPr>
              <a:t>orientation</a:t>
            </a:r>
            <a:endParaRPr lang="es-ES_tradnl" sz="2000" dirty="0" smtClean="0">
              <a:solidFill>
                <a:srgbClr val="3366FF"/>
              </a:solidFill>
            </a:endParaRPr>
          </a:p>
          <a:p>
            <a:endParaRPr lang="es-ES_tradnl" sz="2000" dirty="0" smtClean="0">
              <a:solidFill>
                <a:srgbClr val="3366FF"/>
              </a:solidFill>
            </a:endParaRPr>
          </a:p>
          <a:p>
            <a:r>
              <a:rPr lang="es-ES_tradnl" sz="2000" dirty="0" smtClean="0">
                <a:solidFill>
                  <a:srgbClr val="3366FF"/>
                </a:solidFill>
              </a:rPr>
              <a:t>3) </a:t>
            </a:r>
            <a:r>
              <a:rPr lang="en-US" sz="2000" dirty="0">
                <a:solidFill>
                  <a:srgbClr val="3366FF"/>
                </a:solidFill>
              </a:rPr>
              <a:t>t</a:t>
            </a:r>
            <a:r>
              <a:rPr lang="es-ES_tradnl" sz="2000" dirty="0" err="1" smtClean="0">
                <a:solidFill>
                  <a:srgbClr val="3366FF"/>
                </a:solidFill>
              </a:rPr>
              <a:t>wo</a:t>
            </a:r>
            <a:r>
              <a:rPr lang="es-ES_tradnl" sz="2000" dirty="0" smtClean="0">
                <a:solidFill>
                  <a:srgbClr val="3366FF"/>
                </a:solidFill>
              </a:rPr>
              <a:t> </a:t>
            </a:r>
            <a:r>
              <a:rPr lang="es-ES_tradnl" sz="2000" dirty="0" err="1" smtClean="0">
                <a:solidFill>
                  <a:srgbClr val="3366FF"/>
                </a:solidFill>
              </a:rPr>
              <a:t>slab</a:t>
            </a:r>
            <a:r>
              <a:rPr lang="es-ES_tradnl" sz="2000" dirty="0" smtClean="0">
                <a:solidFill>
                  <a:srgbClr val="3366FF"/>
                </a:solidFill>
              </a:rPr>
              <a:t> </a:t>
            </a:r>
            <a:r>
              <a:rPr lang="es-ES_tradnl" sz="2000" dirty="0" err="1" smtClean="0">
                <a:solidFill>
                  <a:srgbClr val="3366FF"/>
                </a:solidFill>
              </a:rPr>
              <a:t>along</a:t>
            </a:r>
            <a:r>
              <a:rPr lang="es-ES_tradnl" sz="2000" dirty="0" smtClean="0">
                <a:solidFill>
                  <a:srgbClr val="3366FF"/>
                </a:solidFill>
              </a:rPr>
              <a:t> </a:t>
            </a:r>
            <a:r>
              <a:rPr lang="es-ES_tradnl" sz="2000" dirty="0" err="1" smtClean="0">
                <a:solidFill>
                  <a:srgbClr val="3366FF"/>
                </a:solidFill>
              </a:rPr>
              <a:t>the</a:t>
            </a:r>
            <a:r>
              <a:rPr lang="es-ES_tradnl" sz="2000" dirty="0" smtClean="0">
                <a:solidFill>
                  <a:srgbClr val="3366FF"/>
                </a:solidFill>
              </a:rPr>
              <a:t> LOS </a:t>
            </a:r>
            <a:r>
              <a:rPr lang="es-ES_tradnl" sz="2000" dirty="0" err="1" smtClean="0">
                <a:solidFill>
                  <a:srgbClr val="3366FF"/>
                </a:solidFill>
              </a:rPr>
              <a:t>with</a:t>
            </a:r>
            <a:r>
              <a:rPr lang="es-ES_tradnl" sz="2000" dirty="0" smtClean="0">
                <a:solidFill>
                  <a:srgbClr val="3366FF"/>
                </a:solidFill>
              </a:rPr>
              <a:t> </a:t>
            </a:r>
            <a:r>
              <a:rPr lang="es-ES_tradnl" sz="2000" dirty="0" err="1" smtClean="0">
                <a:solidFill>
                  <a:srgbClr val="3366FF"/>
                </a:solidFill>
              </a:rPr>
              <a:t>constant</a:t>
            </a:r>
            <a:r>
              <a:rPr lang="es-ES_tradnl" sz="2000" dirty="0" smtClean="0">
                <a:solidFill>
                  <a:srgbClr val="3366FF"/>
                </a:solidFill>
              </a:rPr>
              <a:t>   </a:t>
            </a:r>
          </a:p>
          <a:p>
            <a:r>
              <a:rPr lang="es-ES_tradnl" sz="2000" dirty="0">
                <a:solidFill>
                  <a:srgbClr val="3366FF"/>
                </a:solidFill>
              </a:rPr>
              <a:t> </a:t>
            </a:r>
            <a:r>
              <a:rPr lang="es-ES_tradnl" sz="2000" dirty="0" smtClean="0">
                <a:solidFill>
                  <a:srgbClr val="3366FF"/>
                </a:solidFill>
              </a:rPr>
              <a:t>   </a:t>
            </a:r>
            <a:r>
              <a:rPr lang="es-ES_tradnl" sz="2000" dirty="0" err="1" smtClean="0">
                <a:solidFill>
                  <a:srgbClr val="3366FF"/>
                </a:solidFill>
              </a:rPr>
              <a:t>properties</a:t>
            </a:r>
            <a:endParaRPr lang="es-ES_tradnl" sz="2000" dirty="0" smtClean="0">
              <a:solidFill>
                <a:srgbClr val="3366FF"/>
              </a:solidFill>
            </a:endParaRPr>
          </a:p>
          <a:p>
            <a:endParaRPr lang="es-ES_tradnl" sz="2000" dirty="0" smtClean="0">
              <a:solidFill>
                <a:srgbClr val="3366FF"/>
              </a:solidFill>
            </a:endParaRPr>
          </a:p>
          <a:p>
            <a:r>
              <a:rPr lang="es-ES_tradnl" sz="2000" dirty="0" smtClean="0">
                <a:solidFill>
                  <a:srgbClr val="3366FF"/>
                </a:solidFill>
              </a:rPr>
              <a:t>4) 3 + </a:t>
            </a:r>
            <a:r>
              <a:rPr lang="es-ES_tradnl" sz="2000" dirty="0" err="1" smtClean="0">
                <a:solidFill>
                  <a:srgbClr val="3366FF"/>
                </a:solidFill>
              </a:rPr>
              <a:t>atomic</a:t>
            </a:r>
            <a:r>
              <a:rPr lang="es-ES_tradnl" sz="2000" dirty="0" smtClean="0">
                <a:solidFill>
                  <a:srgbClr val="3366FF"/>
                </a:solidFill>
              </a:rPr>
              <a:t> </a:t>
            </a:r>
            <a:r>
              <a:rPr lang="es-ES_tradnl" sz="2000" dirty="0" err="1" smtClean="0">
                <a:solidFill>
                  <a:srgbClr val="3366FF"/>
                </a:solidFill>
              </a:rPr>
              <a:t>orientation</a:t>
            </a:r>
            <a:endParaRPr lang="en-US" sz="2000" dirty="0">
              <a:solidFill>
                <a:srgbClr val="3366FF"/>
              </a:solidFill>
            </a:endParaRPr>
          </a:p>
        </p:txBody>
      </p:sp>
      <p:sp>
        <p:nvSpPr>
          <p:cNvPr id="11" name="TextBox 10"/>
          <p:cNvSpPr txBox="1"/>
          <p:nvPr/>
        </p:nvSpPr>
        <p:spPr>
          <a:xfrm>
            <a:off x="4441820" y="1856157"/>
            <a:ext cx="4354227" cy="1015663"/>
          </a:xfrm>
          <a:prstGeom prst="rect">
            <a:avLst/>
          </a:prstGeom>
          <a:noFill/>
        </p:spPr>
        <p:txBody>
          <a:bodyPr wrap="none" rtlCol="0">
            <a:spAutoFit/>
          </a:bodyPr>
          <a:lstStyle/>
          <a:p>
            <a:pPr algn="ctr"/>
            <a:r>
              <a:rPr lang="en-US" sz="2000" dirty="0"/>
              <a:t>a</a:t>
            </a:r>
            <a:r>
              <a:rPr lang="en-US" sz="2000" dirty="0" smtClean="0"/>
              <a:t>tomic orientation</a:t>
            </a:r>
          </a:p>
          <a:p>
            <a:pPr algn="ctr"/>
            <a:r>
              <a:rPr lang="en-US" sz="2000" dirty="0" smtClean="0"/>
              <a:t>(population imbalance of </a:t>
            </a:r>
            <a:r>
              <a:rPr lang="en-US" sz="2000" dirty="0" err="1" smtClean="0"/>
              <a:t>σ</a:t>
            </a:r>
            <a:r>
              <a:rPr lang="en-US" sz="2000" dirty="0" smtClean="0"/>
              <a:t> components</a:t>
            </a:r>
          </a:p>
          <a:p>
            <a:pPr algn="ctr"/>
            <a:r>
              <a:rPr lang="en-US" sz="2000" dirty="0" smtClean="0">
                <a:sym typeface="Wingdings"/>
              </a:rPr>
              <a:t> symmetric contribution to Stokes V</a:t>
            </a:r>
            <a:r>
              <a:rPr lang="en-US" sz="2000" dirty="0" smtClean="0"/>
              <a:t>)</a:t>
            </a:r>
          </a:p>
        </p:txBody>
      </p:sp>
    </p:spTree>
    <p:extLst>
      <p:ext uri="{BB962C8B-B14F-4D97-AF65-F5344CB8AC3E}">
        <p14:creationId xmlns:p14="http://schemas.microsoft.com/office/powerpoint/2010/main" val="327484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3166</TotalTime>
  <Words>1984</Words>
  <Application>Microsoft Office PowerPoint</Application>
  <PresentationFormat>On-screen Show (4:3)</PresentationFormat>
  <Paragraphs>434</Paragraphs>
  <Slides>18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dc:creator>
  <cp:lastModifiedBy>Art</cp:lastModifiedBy>
  <cp:revision>144</cp:revision>
  <dcterms:created xsi:type="dcterms:W3CDTF">2014-05-02T21:00:57Z</dcterms:created>
  <dcterms:modified xsi:type="dcterms:W3CDTF">2014-05-06T22:12:27Z</dcterms:modified>
</cp:coreProperties>
</file>